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42"/>
  </p:notesMasterIdLst>
  <p:handoutMasterIdLst>
    <p:handoutMasterId r:id="rId43"/>
  </p:handoutMasterIdLst>
  <p:sldIdLst>
    <p:sldId id="276" r:id="rId24"/>
    <p:sldId id="292" r:id="rId25"/>
    <p:sldId id="285" r:id="rId26"/>
    <p:sldId id="293" r:id="rId27"/>
    <p:sldId id="290" r:id="rId28"/>
    <p:sldId id="289" r:id="rId29"/>
    <p:sldId id="282" r:id="rId30"/>
    <p:sldId id="294" r:id="rId31"/>
    <p:sldId id="291" r:id="rId32"/>
    <p:sldId id="297" r:id="rId33"/>
    <p:sldId id="295" r:id="rId34"/>
    <p:sldId id="301" r:id="rId35"/>
    <p:sldId id="302" r:id="rId36"/>
    <p:sldId id="298" r:id="rId37"/>
    <p:sldId id="283" r:id="rId38"/>
    <p:sldId id="284" r:id="rId39"/>
    <p:sldId id="296" r:id="rId40"/>
    <p:sldId id="304" r:id="rId41"/>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varScale="1">
        <p:scale>
          <a:sx n="114" d="100"/>
          <a:sy n="114" d="100"/>
        </p:scale>
        <p:origin x="948" y="120"/>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8.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viewProps" Target="viewProps.xml"/><Relationship Id="rId20" Type="http://schemas.openxmlformats.org/officeDocument/2006/relationships/slideMaster" Target="slideMasters/slideMaster16.xml"/><Relationship Id="rId41"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24/09/2024</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24/09/2024</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24/09/2024</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24/09/2024</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elibrary.imf.org/view/journals/001/2023/047/article-A001-en.xml?ArticleTabs=fulltext" TargetMode="Externa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35941" y="-11288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8" name="Marcador de texto 17">
            <a:extLst>
              <a:ext uri="{FF2B5EF4-FFF2-40B4-BE49-F238E27FC236}">
                <a16:creationId xmlns:a16="http://schemas.microsoft.com/office/drawing/2014/main" id="{2871B5AF-D4A3-4168-8EAA-96B12026717A}"/>
              </a:ext>
            </a:extLst>
          </p:cNvPr>
          <p:cNvSpPr txBox="1">
            <a:spLocks/>
          </p:cNvSpPr>
          <p:nvPr/>
        </p:nvSpPr>
        <p:spPr>
          <a:xfrm>
            <a:off x="535941" y="622091"/>
            <a:ext cx="11357019" cy="434641"/>
          </a:xfrm>
          <a:prstGeom prst="rect">
            <a:avLst/>
          </a:prstGeom>
        </p:spPr>
        <p:txBody>
          <a:bodyPr/>
          <a:lst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FFC000"/>
              </a:buClr>
              <a:buSzTx/>
              <a:buFont typeface="Arial" pitchFamily="34" charset="0"/>
              <a:buNone/>
              <a:tabLst/>
              <a:defRPr/>
            </a:pPr>
            <a:r>
              <a:rPr lang="es-MX" sz="2000" b="1" dirty="0">
                <a:solidFill>
                  <a:srgbClr val="182B47"/>
                </a:solidFill>
                <a:latin typeface="Calibri"/>
              </a:rPr>
              <a:t>2022 </a:t>
            </a:r>
            <a:r>
              <a:rPr lang="es-MX" sz="2000" b="1" dirty="0" err="1">
                <a:solidFill>
                  <a:srgbClr val="182B47"/>
                </a:solidFill>
                <a:latin typeface="Calibri"/>
              </a:rPr>
              <a:t>Update</a:t>
            </a:r>
            <a:r>
              <a:rPr lang="es-MX" sz="2000" b="1" dirty="0">
                <a:solidFill>
                  <a:srgbClr val="182B47"/>
                </a:solidFill>
                <a:latin typeface="Calibri"/>
              </a:rPr>
              <a:t> </a:t>
            </a:r>
            <a:r>
              <a:rPr lang="es-MX" sz="2000" b="1" dirty="0" err="1">
                <a:solidFill>
                  <a:srgbClr val="182B47"/>
                </a:solidFill>
                <a:latin typeface="Calibri"/>
              </a:rPr>
              <a:t>of</a:t>
            </a:r>
            <a:r>
              <a:rPr lang="es-MX" sz="2000" b="1" dirty="0">
                <a:solidFill>
                  <a:srgbClr val="182B47"/>
                </a:solidFill>
                <a:latin typeface="Calibri"/>
              </a:rPr>
              <a:t> </a:t>
            </a:r>
            <a:r>
              <a:rPr lang="es-MX" sz="2000" b="1" dirty="0" err="1">
                <a:solidFill>
                  <a:srgbClr val="182B47"/>
                </a:solidFill>
                <a:latin typeface="Calibri"/>
              </a:rPr>
              <a:t>the</a:t>
            </a:r>
            <a:r>
              <a:rPr lang="es-MX" sz="2000" b="1" dirty="0">
                <a:solidFill>
                  <a:srgbClr val="182B47"/>
                </a:solidFill>
                <a:latin typeface="Calibri"/>
              </a:rPr>
              <a:t> </a:t>
            </a:r>
            <a:r>
              <a:rPr lang="es-MX" sz="2000" b="1" dirty="0" err="1">
                <a:solidFill>
                  <a:srgbClr val="182B47"/>
                </a:solidFill>
                <a:latin typeface="Calibri"/>
              </a:rPr>
              <a:t>External</a:t>
            </a:r>
            <a:r>
              <a:rPr lang="es-MX" sz="2000" b="1" dirty="0">
                <a:solidFill>
                  <a:srgbClr val="182B47"/>
                </a:solidFill>
                <a:latin typeface="Calibri"/>
              </a:rPr>
              <a:t> Balance </a:t>
            </a:r>
            <a:r>
              <a:rPr lang="es-MX" sz="2000" b="1" dirty="0" err="1">
                <a:solidFill>
                  <a:srgbClr val="182B47"/>
                </a:solidFill>
                <a:latin typeface="Calibri"/>
              </a:rPr>
              <a:t>Assessment</a:t>
            </a:r>
            <a:r>
              <a:rPr lang="es-MX" sz="2000" b="1" dirty="0">
                <a:solidFill>
                  <a:srgbClr val="182B47"/>
                </a:solidFill>
                <a:latin typeface="Calibri"/>
              </a:rPr>
              <a:t> </a:t>
            </a:r>
            <a:r>
              <a:rPr lang="es-MX" sz="2000" b="1" dirty="0" err="1">
                <a:solidFill>
                  <a:srgbClr val="182B47"/>
                </a:solidFill>
                <a:latin typeface="Calibri"/>
              </a:rPr>
              <a:t>Methodology</a:t>
            </a:r>
            <a:r>
              <a:rPr lang="es-MX" sz="2000" b="1" dirty="0">
                <a:solidFill>
                  <a:srgbClr val="182B47"/>
                </a:solidFill>
                <a:latin typeface="Calibri"/>
              </a:rPr>
              <a:t> </a:t>
            </a:r>
            <a:r>
              <a:rPr lang="es-MX" sz="2000" b="1" baseline="30000" dirty="0">
                <a:solidFill>
                  <a:srgbClr val="182B47"/>
                </a:solidFill>
                <a:latin typeface="Calibri"/>
              </a:rPr>
              <a:t>1/</a:t>
            </a:r>
            <a:endParaRPr kumimoji="0" lang="es-MX" sz="2000" b="1" i="0" u="none" strike="noStrike" kern="1200" cap="none" spc="0" normalizeH="0" baseline="30000" noProof="0" dirty="0">
              <a:ln>
                <a:noFill/>
              </a:ln>
              <a:solidFill>
                <a:srgbClr val="182B47"/>
              </a:solidFill>
              <a:effectLst/>
              <a:uLnTx/>
              <a:uFillTx/>
              <a:latin typeface="Calibri"/>
              <a:ea typeface="+mn-ea"/>
              <a:cs typeface="+mn-cs"/>
            </a:endParaRPr>
          </a:p>
        </p:txBody>
      </p:sp>
      <p:sp>
        <p:nvSpPr>
          <p:cNvPr id="2" name="CuadroTexto 1">
            <a:extLst>
              <a:ext uri="{FF2B5EF4-FFF2-40B4-BE49-F238E27FC236}">
                <a16:creationId xmlns:a16="http://schemas.microsoft.com/office/drawing/2014/main" id="{383EC586-C078-459C-BFAE-47D56A7C4C67}"/>
              </a:ext>
            </a:extLst>
          </p:cNvPr>
          <p:cNvSpPr txBox="1"/>
          <p:nvPr/>
        </p:nvSpPr>
        <p:spPr>
          <a:xfrm>
            <a:off x="297389" y="5877272"/>
            <a:ext cx="11521280" cy="338554"/>
          </a:xfrm>
          <a:prstGeom prst="rect">
            <a:avLst/>
          </a:prstGeom>
          <a:noFill/>
        </p:spPr>
        <p:txBody>
          <a:bodyPr wrap="square" rtlCol="0">
            <a:spAutoFit/>
          </a:bodyPr>
          <a:lstStyle/>
          <a:p>
            <a:r>
              <a:rPr lang="es-MX" sz="800" dirty="0"/>
              <a:t>1/ </a:t>
            </a:r>
            <a:r>
              <a:rPr lang="es-MX" sz="800" dirty="0" err="1"/>
              <a:t>By</a:t>
            </a:r>
            <a:r>
              <a:rPr lang="es-MX" sz="800" dirty="0"/>
              <a:t> Allen Cian, Camila Casas, Giovanni </a:t>
            </a:r>
            <a:r>
              <a:rPr lang="es-MX" sz="800" dirty="0" err="1"/>
              <a:t>Ganelli</a:t>
            </a:r>
            <a:r>
              <a:rPr lang="es-MX" sz="800" dirty="0"/>
              <a:t>, Luciana Juvenal, Daniel Leigh, Pau Rabanal, </a:t>
            </a:r>
            <a:r>
              <a:rPr lang="es-MX" sz="800" dirty="0" err="1"/>
              <a:t>Cyril</a:t>
            </a:r>
            <a:r>
              <a:rPr lang="es-MX" sz="800" dirty="0"/>
              <a:t> </a:t>
            </a:r>
            <a:r>
              <a:rPr lang="es-MX" sz="800" dirty="0" err="1"/>
              <a:t>Rebillard</a:t>
            </a:r>
            <a:r>
              <a:rPr lang="es-MX" sz="800" dirty="0"/>
              <a:t>, Jair </a:t>
            </a:r>
            <a:r>
              <a:rPr lang="es-MX" sz="800" dirty="0" err="1"/>
              <a:t>Rodriguez</a:t>
            </a:r>
            <a:r>
              <a:rPr lang="es-MX" sz="800" dirty="0"/>
              <a:t>, and João Tovar Jalles.</a:t>
            </a:r>
          </a:p>
          <a:p>
            <a:r>
              <a:rPr lang="en-US" sz="800" dirty="0">
                <a:hlinkClick r:id="rId2"/>
              </a:rPr>
              <a:t>2022 Update of the External Balance Assessment Methodology in: IMF Working Papers Volume 2023 Issue 047 (2023)</a:t>
            </a:r>
            <a:endParaRPr lang="es-MX" sz="800"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609600" y="1297326"/>
            <a:ext cx="10972800" cy="426334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Algunos resultados:</a:t>
            </a:r>
          </a:p>
          <a:p>
            <a:pPr marL="742950" lvl="1" indent="-285750" algn="just">
              <a:buClr>
                <a:srgbClr val="182B47"/>
              </a:buClr>
              <a:buSzPct val="100000"/>
              <a:buFont typeface="Wingdings" panose="05000000000000000000" pitchFamily="2" charset="2"/>
              <a:buChar char="§"/>
            </a:pPr>
            <a:r>
              <a:rPr lang="es-MX" sz="1700" dirty="0">
                <a:solidFill>
                  <a:srgbClr val="182B47"/>
                </a:solidFill>
              </a:rPr>
              <a:t>Proporciona un debate autónomo de la última versión del marco de Evaluación del Balance Externo (EBA, por sus siglas en inglés). Incluye un </a:t>
            </a:r>
            <a:r>
              <a:rPr lang="es-MX" sz="1700" b="1" dirty="0">
                <a:solidFill>
                  <a:srgbClr val="182B47"/>
                </a:solidFill>
              </a:rPr>
              <a:t>análisis de la medida en que las brechas de cuenta corriente estimadas en el Balance Externo están asociadas con el ajuste externo futuro. </a:t>
            </a:r>
          </a:p>
          <a:p>
            <a:pPr marL="742950" lvl="1" indent="-285750" algn="just">
              <a:buClr>
                <a:srgbClr val="182B47"/>
              </a:buClr>
              <a:buSzPct val="100000"/>
              <a:buFont typeface="Wingdings" panose="05000000000000000000" pitchFamily="2" charset="2"/>
              <a:buChar char="§"/>
            </a:pPr>
            <a:r>
              <a:rPr lang="es-MX" sz="1700" dirty="0">
                <a:solidFill>
                  <a:srgbClr val="182B47"/>
                </a:solidFill>
              </a:rPr>
              <a:t> El resultado es que </a:t>
            </a:r>
            <a:r>
              <a:rPr lang="es-MX" sz="1700" b="1" dirty="0">
                <a:solidFill>
                  <a:srgbClr val="182B47"/>
                </a:solidFill>
              </a:rPr>
              <a:t>las brechas de Cuenta Corriente de la EBA están asociadas con movimientos futuros de la Cuenta Corriente y del Tipo de Cambio Efectivo Real (REER, por sus siglas en inglés)</a:t>
            </a:r>
            <a:r>
              <a:rPr lang="es-MX" sz="1700" dirty="0">
                <a:solidFill>
                  <a:srgbClr val="182B47"/>
                </a:solidFill>
              </a:rPr>
              <a:t>, aunque la velocidad del ajuste depende de las características del país, como del saldo inicial de Cuenta Corriente y el nivel de ingresos. </a:t>
            </a:r>
          </a:p>
          <a:p>
            <a:pPr marL="742950" lvl="1" indent="-285750" algn="just">
              <a:buClr>
                <a:srgbClr val="182B47"/>
              </a:buClr>
              <a:buSzPct val="100000"/>
              <a:buFont typeface="Wingdings" panose="05000000000000000000" pitchFamily="2" charset="2"/>
              <a:buChar char="§"/>
            </a:pPr>
            <a:r>
              <a:rPr lang="es-MX" sz="1700" dirty="0">
                <a:solidFill>
                  <a:srgbClr val="182B47"/>
                </a:solidFill>
              </a:rPr>
              <a:t>De igual manera, los saldos en Cuenta Corriente y los tipos de cambio fluctúan con el tiempo en respuesta a las condiciones y políticas macroeconómicas. </a:t>
            </a:r>
          </a:p>
          <a:p>
            <a:pPr marL="742950" lvl="1" indent="-285750" algn="just">
              <a:buClr>
                <a:srgbClr val="182B47"/>
              </a:buClr>
              <a:buSzPct val="100000"/>
              <a:buFont typeface="Wingdings" panose="05000000000000000000" pitchFamily="2" charset="2"/>
              <a:buChar char="§"/>
            </a:pPr>
            <a:r>
              <a:rPr lang="es-MX" sz="1700" dirty="0">
                <a:solidFill>
                  <a:srgbClr val="182B47"/>
                </a:solidFill>
              </a:rPr>
              <a:t>La nueva metodología en comparación con los métodos anteriores de la EBA </a:t>
            </a:r>
            <a:r>
              <a:rPr lang="es-MX" sz="1700" b="1" dirty="0">
                <a:solidFill>
                  <a:srgbClr val="182B47"/>
                </a:solidFill>
              </a:rPr>
              <a:t>demuestra que las brechas de CA están asociadas con movimientos futuros de CA y REER de la manera esperada</a:t>
            </a:r>
            <a:r>
              <a:rPr lang="es-MX" sz="1700" dirty="0">
                <a:solidFill>
                  <a:srgbClr val="182B47"/>
                </a:solidFill>
              </a:rPr>
              <a:t>, aunque la velocidad del ajuste depende de características del país como el saldo inicial de CA y el nivel de ingreso. </a:t>
            </a:r>
          </a:p>
          <a:p>
            <a:pPr marL="742950" lvl="1" indent="-285750" algn="just">
              <a:buClr>
                <a:srgbClr val="182B47"/>
              </a:buClr>
              <a:buSzPct val="100000"/>
              <a:buFont typeface="Wingdings" panose="05000000000000000000" pitchFamily="2" charset="2"/>
              <a:buChar char="§"/>
            </a:pPr>
            <a:r>
              <a:rPr lang="es-MX" sz="1700" dirty="0">
                <a:solidFill>
                  <a:srgbClr val="182B47"/>
                </a:solidFill>
              </a:rPr>
              <a:t>El Balance Externo se estima para una muestra de 52 países utilizando datos anuales del periodo 1986-2029. </a:t>
            </a: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2100" b="1" dirty="0">
                    <a:solidFill>
                      <a:srgbClr val="182B47"/>
                    </a:solidFill>
                  </a:rPr>
                  <a:t>Semielasticidades de la balanza comercial </a:t>
                </a:r>
              </a:p>
              <a:p>
                <a:pPr algn="just">
                  <a:spcAft>
                    <a:spcPts val="1200"/>
                  </a:spcAft>
                  <a:buClr>
                    <a:srgbClr val="182B47"/>
                  </a:buClr>
                </a:pPr>
                <a:r>
                  <a:rPr lang="es-MX" sz="1800" dirty="0">
                    <a:solidFill>
                      <a:srgbClr val="182B47"/>
                    </a:solidFill>
                  </a:rPr>
                  <a:t>La semielasticidad de la relación balanza comercial/PIB con respecto a REER, </a:t>
                </a:r>
                <a14:m>
                  <m:oMath xmlns:m="http://schemas.openxmlformats.org/officeDocument/2006/math">
                    <m:r>
                      <a:rPr lang="es-MX" sz="1800" i="1" dirty="0" smtClean="0">
                        <a:solidFill>
                          <a:srgbClr val="182B47"/>
                        </a:solidFill>
                        <a:latin typeface="Cambria Math" panose="02040503050406030204" pitchFamily="18" charset="0"/>
                      </a:rPr>
                      <m:t>𝜂</m:t>
                    </m:r>
                  </m:oMath>
                </a14:m>
                <a:r>
                  <a:rPr lang="es-MX" sz="1800" dirty="0">
                    <a:solidFill>
                      <a:srgbClr val="182B47"/>
                    </a:solidFill>
                  </a:rPr>
                  <a:t>, viene dada por:</a:t>
                </a:r>
              </a:p>
              <a:p>
                <a:pPr algn="just">
                  <a:buClr>
                    <a:srgbClr val="182B47"/>
                  </a:buClr>
                </a:pPr>
                <a:endParaRPr lang="es-MX" sz="1800" i="1" dirty="0">
                  <a:solidFill>
                    <a:srgbClr val="182B47"/>
                  </a:solidFill>
                  <a:latin typeface="Cambria Math" panose="02040503050406030204" pitchFamily="18" charset="0"/>
                </a:endParaRPr>
              </a:p>
              <a:p>
                <a:pPr>
                  <a:buClr>
                    <a:srgbClr val="182B47"/>
                  </a:buClr>
                </a:pP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𝑇𝐵</m:t>
                        </m:r>
                      </m:sup>
                    </m:sSup>
                    <m:r>
                      <a:rPr lang="es-MX" sz="1800" i="1" dirty="0">
                        <a:solidFill>
                          <a:srgbClr val="182B47"/>
                        </a:solidFill>
                        <a:latin typeface="Cambria Math" panose="02040503050406030204" pitchFamily="18" charset="0"/>
                      </a:rPr>
                      <m:t> </m:t>
                    </m:r>
                    <m:r>
                      <a:rPr lang="es-MX" sz="1800" i="0" dirty="0">
                        <a:solidFill>
                          <a:srgbClr val="182B47"/>
                        </a:solidFill>
                        <a:latin typeface="Cambria Math" panose="02040503050406030204" pitchFamily="18" charset="0"/>
                      </a:rPr>
                      <m:t>=</m:t>
                    </m:r>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𝑋</m:t>
                        </m:r>
                      </m:sup>
                    </m:sSup>
                    <m:sSup>
                      <m:sSupPr>
                        <m:ctrlPr>
                          <a:rPr lang="es-MX" sz="1800" i="1" dirty="0">
                            <a:solidFill>
                              <a:srgbClr val="182B47"/>
                            </a:solidFill>
                            <a:latin typeface="Cambria Math" panose="02040503050406030204" pitchFamily="18" charset="0"/>
                          </a:rPr>
                        </m:ctrlPr>
                      </m:sSupPr>
                      <m:e>
                        <m:r>
                          <a:rPr lang="es-MX" sz="1800" b="0" i="1" dirty="0" smtClean="0">
                            <a:solidFill>
                              <a:srgbClr val="182B47"/>
                            </a:solidFill>
                            <a:latin typeface="Cambria Math" panose="02040503050406030204" pitchFamily="18" charset="0"/>
                          </a:rPr>
                          <m:t>𝑠</m:t>
                        </m:r>
                      </m:e>
                      <m:sup>
                        <m:r>
                          <a:rPr lang="es-MX" sz="1800" b="0" i="1" dirty="0" smtClean="0">
                            <a:solidFill>
                              <a:srgbClr val="182B47"/>
                            </a:solidFill>
                            <a:latin typeface="Cambria Math" panose="02040503050406030204" pitchFamily="18" charset="0"/>
                          </a:rPr>
                          <m:t>𝑋</m:t>
                        </m:r>
                      </m:sup>
                    </m:sSup>
                    <m:r>
                      <a:rPr lang="es-MX" sz="1800" b="0" i="1" dirty="0" smtClean="0">
                        <a:solidFill>
                          <a:srgbClr val="182B47"/>
                        </a:solidFill>
                        <a:latin typeface="Cambria Math" panose="02040503050406030204" pitchFamily="18" charset="0"/>
                      </a:rPr>
                      <m:t>          </m:t>
                    </m:r>
                    <m:r>
                      <a:rPr lang="es-MX" sz="1800" i="0" dirty="0">
                        <a:solidFill>
                          <a:srgbClr val="182B47"/>
                        </a:solidFill>
                        <a:latin typeface="Cambria Math" panose="02040503050406030204" pitchFamily="18" charset="0"/>
                      </a:rPr>
                      <m:t>−</m:t>
                    </m:r>
                  </m:oMath>
                </a14:m>
                <a:r>
                  <a:rPr lang="es-MX" sz="1800" dirty="0">
                    <a:solidFill>
                      <a:srgbClr val="182B47"/>
                    </a:solidFill>
                  </a:rPr>
                  <a:t>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𝑀</m:t>
                        </m:r>
                      </m:sup>
                    </m:sSup>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b="0" i="1" dirty="0" smtClean="0">
                            <a:solidFill>
                              <a:srgbClr val="182B47"/>
                            </a:solidFill>
                            <a:latin typeface="Cambria Math" panose="02040503050406030204" pitchFamily="18" charset="0"/>
                          </a:rPr>
                          <m:t>𝑀</m:t>
                        </m:r>
                      </m:sup>
                    </m:sSup>
                  </m:oMath>
                </a14:m>
                <a:endParaRPr lang="es-MX" sz="1800" dirty="0">
                  <a:solidFill>
                    <a:srgbClr val="182B47"/>
                  </a:solidFill>
                </a:endParaRPr>
              </a:p>
              <a:p>
                <a:pPr algn="just">
                  <a:buClr>
                    <a:srgbClr val="182B47"/>
                  </a:buClr>
                </a:pPr>
                <a:r>
                  <a:rPr lang="es-MX" sz="1800" dirty="0">
                    <a:solidFill>
                      <a:srgbClr val="182B47"/>
                    </a:solidFill>
                  </a:rPr>
                  <a:t>Donde: </a:t>
                </a:r>
              </a:p>
              <a:p>
                <a:pPr algn="just">
                  <a:spcAft>
                    <a:spcPts val="1200"/>
                  </a:spcAft>
                  <a:buClr>
                    <a:srgbClr val="182B47"/>
                  </a:buClr>
                </a:pPr>
                <a:r>
                  <a:rPr lang="es-MX" sz="1800" dirty="0">
                    <a:solidFill>
                      <a:srgbClr val="182B47"/>
                    </a:solidFill>
                  </a:rPr>
                  <a:t>donde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𝑋</m:t>
                        </m:r>
                      </m:sup>
                    </m:sSup>
                    <m:r>
                      <a:rPr lang="es-MX" sz="1800" i="1" dirty="0">
                        <a:solidFill>
                          <a:srgbClr val="182B47"/>
                        </a:solidFill>
                        <a:latin typeface="Cambria Math" panose="02040503050406030204" pitchFamily="18" charset="0"/>
                      </a:rPr>
                      <m:t> </m:t>
                    </m:r>
                  </m:oMath>
                </a14:m>
                <a:r>
                  <a:rPr lang="es-MX" sz="1800" dirty="0">
                    <a:solidFill>
                      <a:srgbClr val="182B47"/>
                    </a:solidFill>
                  </a:rPr>
                  <a:t>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𝑀</m:t>
                        </m:r>
                      </m:sup>
                    </m:sSup>
                    <m:r>
                      <a:rPr lang="es-MX" sz="1800" i="1" dirty="0">
                        <a:solidFill>
                          <a:srgbClr val="182B47"/>
                        </a:solidFill>
                        <a:latin typeface="Cambria Math" panose="02040503050406030204" pitchFamily="18" charset="0"/>
                      </a:rPr>
                      <m:t> </m:t>
                    </m:r>
                  </m:oMath>
                </a14:m>
                <a:r>
                  <a:rPr lang="es-MX" sz="1800" dirty="0">
                    <a:solidFill>
                      <a:srgbClr val="182B47"/>
                    </a:solidFill>
                  </a:rPr>
                  <a:t>son las elasticidades de las exportaciones e importaciones con respecto a REER 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i="1" dirty="0">
                            <a:solidFill>
                              <a:srgbClr val="182B47"/>
                            </a:solidFill>
                            <a:latin typeface="Cambria Math" panose="02040503050406030204" pitchFamily="18" charset="0"/>
                          </a:rPr>
                          <m:t>𝑀</m:t>
                        </m:r>
                      </m:sup>
                    </m:sSup>
                  </m:oMath>
                </a14:m>
                <a:r>
                  <a:rPr lang="es-MX" sz="1800" dirty="0">
                    <a:solidFill>
                      <a:srgbClr val="182B47"/>
                    </a:solidFill>
                  </a:rPr>
                  <a:t> 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i="1" dirty="0">
                            <a:solidFill>
                              <a:srgbClr val="182B47"/>
                            </a:solidFill>
                            <a:latin typeface="Cambria Math" panose="02040503050406030204" pitchFamily="18" charset="0"/>
                          </a:rPr>
                          <m:t>𝑋</m:t>
                        </m:r>
                      </m:sup>
                    </m:sSup>
                    <m:r>
                      <a:rPr lang="es-MX" sz="1800" i="1" dirty="0">
                        <a:solidFill>
                          <a:srgbClr val="182B47"/>
                        </a:solidFill>
                        <a:latin typeface="Cambria Math" panose="02040503050406030204" pitchFamily="18" charset="0"/>
                      </a:rPr>
                      <m:t> </m:t>
                    </m:r>
                  </m:oMath>
                </a14:m>
                <a:r>
                  <a:rPr lang="es-MX" sz="1800" dirty="0">
                    <a:solidFill>
                      <a:srgbClr val="182B47"/>
                    </a:solidFill>
                  </a:rPr>
                  <a:t>son las participaciones nominales de las exportaciones e importaciones con respecto al PIB.</a:t>
                </a:r>
              </a:p>
              <a:p>
                <a:pPr algn="just">
                  <a:spcBef>
                    <a:spcPts val="600"/>
                  </a:spcBef>
                  <a:spcAft>
                    <a:spcPts val="1200"/>
                  </a:spcAft>
                  <a:buClr>
                    <a:srgbClr val="182B47"/>
                  </a:buClr>
                </a:pPr>
                <a:r>
                  <a:rPr lang="es-MX" sz="1800" dirty="0">
                    <a:solidFill>
                      <a:srgbClr val="182B47"/>
                    </a:solidFill>
                  </a:rPr>
                  <a:t>Las ecuaciones dinámicas de exportación (X) e importación (M), con X y M expresadas en USD nominales: </a:t>
                </a:r>
              </a:p>
              <a:p>
                <a:pPr>
                  <a:buClr>
                    <a:srgbClr val="182B47"/>
                  </a:buClr>
                </a:pPr>
                <a14:m>
                  <m:oMath xmlns:m="http://schemas.openxmlformats.org/officeDocument/2006/math">
                    <m:func>
                      <m:funcPr>
                        <m:ctrlPr>
                          <a:rPr lang="es-MX" sz="1800" i="1" dirty="0" smtClean="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𝑋</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e>
                        </m:d>
                      </m:e>
                    </m:func>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0"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𝑋</m:t>
                        </m:r>
                      </m:sup>
                    </m:sSub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𝑋</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𝑗</m:t>
                                </m:r>
                              </m:sub>
                            </m:sSub>
                          </m:e>
                        </m:d>
                      </m:e>
                    </m:func>
                    <m:r>
                      <a:rPr lang="es-MX" sz="1800" b="0" i="0" dirty="0" smtClean="0">
                        <a:solidFill>
                          <a:srgbClr val="182B47"/>
                        </a:solidFill>
                        <a:latin typeface="Cambria Math" panose="02040503050406030204" pitchFamily="18" charset="0"/>
                      </a:rPr>
                      <m:t>+ </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dirty="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𝑋</m:t>
                        </m:r>
                      </m:sup>
                    </m:sSubSup>
                  </m:oMath>
                </a14:m>
                <a:r>
                  <a:rPr lang="es-MX" sz="1800" dirty="0">
                    <a:solidFill>
                      <a:srgbClr val="182B47"/>
                    </a:solidFill>
                  </a:rPr>
                  <a:t> </a:t>
                </a:r>
                <a14:m>
                  <m:oMath xmlns:m="http://schemas.openxmlformats.org/officeDocument/2006/math">
                    <m:func>
                      <m:funcPr>
                        <m:ctrlPr>
                          <a:rPr lang="es-MX" sz="1800" i="1" dirty="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𝑅𝐸𝐸𝑅</m:t>
                                </m:r>
                              </m:e>
                              <m:sub>
                                <m:r>
                                  <a:rPr lang="es-MX" sz="1800" i="1" dirty="0">
                                    <a:solidFill>
                                      <a:srgbClr val="182B47"/>
                                    </a:solidFill>
                                    <a:latin typeface="Cambria Math" panose="02040503050406030204" pitchFamily="18" charset="0"/>
                                  </a:rPr>
                                  <m:t>𝑖𝑡</m:t>
                                </m:r>
                                <m:r>
                                  <a:rPr lang="es-MX" sz="1800" i="1" dirty="0" smtClean="0">
                                    <a:solidFill>
                                      <a:srgbClr val="182B47"/>
                                    </a:solidFill>
                                    <a:latin typeface="Cambria Math" panose="02040503050406030204" pitchFamily="18" charset="0"/>
                                  </a:rPr>
                                  <m:t>−</m:t>
                                </m:r>
                                <m:r>
                                  <a:rPr lang="es-MX" sz="1800" i="1" dirty="0" smtClean="0">
                                    <a:solidFill>
                                      <a:srgbClr val="182B47"/>
                                    </a:solidFill>
                                    <a:latin typeface="Cambria Math" panose="02040503050406030204" pitchFamily="18" charset="0"/>
                                  </a:rPr>
                                  <m:t>𝑗</m:t>
                                </m:r>
                              </m:sub>
                            </m:sSub>
                          </m:e>
                        </m:d>
                      </m:e>
                    </m:func>
                    <m:r>
                      <a:rPr lang="es-MX" sz="1800" b="0" i="1" dirty="0" smtClean="0">
                        <a:solidFill>
                          <a:srgbClr val="182B47"/>
                        </a:solidFill>
                        <a:latin typeface="Cambria Math" panose="02040503050406030204" pitchFamily="18" charset="0"/>
                      </a:rPr>
                      <m:t>+ </m:t>
                    </m:r>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𝛾</m:t>
                        </m:r>
                      </m:e>
                      <m:sup>
                        <m:r>
                          <a:rPr lang="es-MX" sz="1800" b="0" i="1" dirty="0" smtClean="0">
                            <a:solidFill>
                              <a:srgbClr val="182B47"/>
                            </a:solidFill>
                            <a:latin typeface="Cambria Math" panose="02040503050406030204" pitchFamily="18" charset="0"/>
                          </a:rPr>
                          <m:t>𝑋</m:t>
                        </m:r>
                      </m:sup>
                    </m:s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𝑅</m:t>
                                </m:r>
                                <m:r>
                                  <a:rPr lang="es-MX" sz="1800" b="0" i="1" dirty="0" smtClean="0">
                                    <a:solidFill>
                                      <a:srgbClr val="182B47"/>
                                    </a:solidFill>
                                    <a:latin typeface="Cambria Math" panose="02040503050406030204" pitchFamily="18" charset="0"/>
                                  </a:rPr>
                                  <m:t>𝐺𝐷𝑃</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up>
                                <m:r>
                                  <a:rPr lang="es-MX" sz="1800" i="1" dirty="0">
                                    <a:solidFill>
                                      <a:srgbClr val="182B47"/>
                                    </a:solidFill>
                                    <a:latin typeface="Cambria Math" panose="02040503050406030204" pitchFamily="18" charset="0"/>
                                  </a:rPr>
                                  <m:t>𝑇</m:t>
                                </m:r>
                                <m:r>
                                  <a:rPr lang="es-MX" sz="1800" b="0" i="1" dirty="0" smtClean="0">
                                    <a:solidFill>
                                      <a:srgbClr val="182B47"/>
                                    </a:solidFill>
                                    <a:latin typeface="Cambria Math" panose="02040503050406030204" pitchFamily="18" charset="0"/>
                                  </a:rPr>
                                  <m:t>𝑃</m:t>
                                </m:r>
                              </m:sup>
                            </m:sSubSup>
                          </m:e>
                        </m:d>
                      </m:e>
                    </m:func>
                    <m:r>
                      <a:rPr lang="es-MX" sz="1800" i="0" dirty="0">
                        <a:solidFill>
                          <a:srgbClr val="182B47"/>
                        </a:solidFill>
                        <a:latin typeface="Cambria Math" panose="02040503050406030204" pitchFamily="18" charset="0"/>
                      </a:rPr>
                      <m:t>+</m:t>
                    </m:r>
                    <m:sSub>
                      <m:sSubPr>
                        <m:ctrlPr>
                          <a:rPr lang="es-MX" sz="1800" i="1" dirty="0">
                            <a:solidFill>
                              <a:srgbClr val="182B47"/>
                            </a:solidFill>
                            <a:latin typeface="Cambria Math" panose="02040503050406030204" pitchFamily="18" charset="0"/>
                          </a:rPr>
                        </m:ctrlPr>
                      </m:sSubPr>
                      <m:e>
                        <m:r>
                          <a:rPr lang="es-MX" sz="1800" i="1" dirty="0">
                            <a:solidFill>
                              <a:srgbClr val="182B47"/>
                            </a:solidFill>
                            <a:latin typeface="Cambria Math" panose="02040503050406030204" pitchFamily="18" charset="0"/>
                          </a:rPr>
                          <m:t>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oMath>
                </a14:m>
                <a:r>
                  <a:rPr lang="es-MX" sz="1800" dirty="0">
                    <a:solidFill>
                      <a:srgbClr val="182B47"/>
                    </a:solidFill>
                  </a:rPr>
                  <a:t>    (a)</a:t>
                </a:r>
              </a:p>
              <a:p>
                <a:pPr>
                  <a:buClr>
                    <a:srgbClr val="182B47"/>
                  </a:buClr>
                </a:pPr>
                <a14:m>
                  <m:oMath xmlns:m="http://schemas.openxmlformats.org/officeDocument/2006/math">
                    <m:func>
                      <m:funcPr>
                        <m:ctrlPr>
                          <a:rPr lang="es-MX" sz="1800" i="1" dirty="0" smtClean="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e>
                        </m:d>
                      </m:e>
                    </m:func>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0"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𝑀</m:t>
                        </m:r>
                      </m:sup>
                    </m:sSub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𝑗</m:t>
                                </m:r>
                              </m:sub>
                            </m:sSub>
                          </m:e>
                        </m:d>
                      </m:e>
                    </m:func>
                    <m:r>
                      <a:rPr lang="es-MX" sz="1800" b="0" i="0" dirty="0" smtClean="0">
                        <a:solidFill>
                          <a:srgbClr val="182B47"/>
                        </a:solidFill>
                        <a:latin typeface="Cambria Math" panose="02040503050406030204" pitchFamily="18" charset="0"/>
                      </a:rPr>
                      <m:t>+ </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dirty="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𝑀</m:t>
                        </m:r>
                      </m:sup>
                    </m:sSubSup>
                  </m:oMath>
                </a14:m>
                <a:r>
                  <a:rPr lang="es-MX" sz="1800" dirty="0">
                    <a:solidFill>
                      <a:srgbClr val="182B47"/>
                    </a:solidFill>
                  </a:rPr>
                  <a:t> </a:t>
                </a:r>
                <a14:m>
                  <m:oMath xmlns:m="http://schemas.openxmlformats.org/officeDocument/2006/math">
                    <m:func>
                      <m:funcPr>
                        <m:ctrlPr>
                          <a:rPr lang="es-MX" sz="1800" i="1" dirty="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𝑅𝐸𝐸𝑅</m:t>
                                </m:r>
                              </m:e>
                              <m:sub>
                                <m:r>
                                  <a:rPr lang="es-MX" sz="1800" i="1" dirty="0">
                                    <a:solidFill>
                                      <a:srgbClr val="182B47"/>
                                    </a:solidFill>
                                    <a:latin typeface="Cambria Math" panose="02040503050406030204" pitchFamily="18" charset="0"/>
                                  </a:rPr>
                                  <m:t>𝑖𝑡</m:t>
                                </m:r>
                                <m:r>
                                  <a:rPr lang="es-MX" sz="1800" i="1" dirty="0" smtClean="0">
                                    <a:solidFill>
                                      <a:srgbClr val="182B47"/>
                                    </a:solidFill>
                                    <a:latin typeface="Cambria Math" panose="02040503050406030204" pitchFamily="18" charset="0"/>
                                  </a:rPr>
                                  <m:t>−</m:t>
                                </m:r>
                                <m:r>
                                  <a:rPr lang="es-MX" sz="1800" i="1" dirty="0" smtClean="0">
                                    <a:solidFill>
                                      <a:srgbClr val="182B47"/>
                                    </a:solidFill>
                                    <a:latin typeface="Cambria Math" panose="02040503050406030204" pitchFamily="18" charset="0"/>
                                  </a:rPr>
                                  <m:t>𝑗</m:t>
                                </m:r>
                              </m:sub>
                            </m:sSub>
                          </m:e>
                        </m:d>
                      </m:e>
                    </m:func>
                    <m:r>
                      <a:rPr lang="es-MX" sz="1800" b="0" i="1" dirty="0" smtClean="0">
                        <a:solidFill>
                          <a:srgbClr val="182B47"/>
                        </a:solidFill>
                        <a:latin typeface="Cambria Math" panose="02040503050406030204" pitchFamily="18" charset="0"/>
                      </a:rPr>
                      <m:t>+ </m:t>
                    </m:r>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𝛾</m:t>
                        </m:r>
                      </m:e>
                      <m:sup>
                        <m:r>
                          <a:rPr lang="es-MX" sz="1800" b="0" i="1" dirty="0" smtClean="0">
                            <a:solidFill>
                              <a:srgbClr val="182B47"/>
                            </a:solidFill>
                            <a:latin typeface="Cambria Math" panose="02040503050406030204" pitchFamily="18" charset="0"/>
                          </a:rPr>
                          <m:t>𝑀</m:t>
                        </m:r>
                      </m:sup>
                    </m:s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sSub>
                          <m:sSubPr>
                            <m:ctrlPr>
                              <a:rPr lang="es-MX" sz="1800" i="1" dirty="0" smtClean="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𝑅𝐺𝐷𝑃</m:t>
                            </m:r>
                          </m:e>
                          <m:sub>
                            <m:r>
                              <a:rPr lang="es-MX" sz="1800" b="0" i="1" dirty="0" smtClean="0">
                                <a:solidFill>
                                  <a:srgbClr val="182B47"/>
                                </a:solidFill>
                                <a:latin typeface="Cambria Math" panose="02040503050406030204" pitchFamily="18" charset="0"/>
                              </a:rPr>
                              <m:t>𝑖𝑡</m:t>
                            </m:r>
                          </m:sub>
                        </m:sSub>
                        <m:r>
                          <a:rPr lang="es-MX" sz="1800" b="0" i="1" dirty="0" smtClean="0">
                            <a:solidFill>
                              <a:srgbClr val="182B47"/>
                            </a:solidFill>
                            <a:latin typeface="Cambria Math" panose="02040503050406030204" pitchFamily="18" charset="0"/>
                          </a:rPr>
                          <m:t>)</m:t>
                        </m:r>
                      </m:e>
                    </m:func>
                    <m:r>
                      <a:rPr lang="es-MX" sz="1800" i="0" dirty="0">
                        <a:solidFill>
                          <a:srgbClr val="182B47"/>
                        </a:solidFill>
                        <a:latin typeface="Cambria Math" panose="02040503050406030204" pitchFamily="18" charset="0"/>
                      </a:rPr>
                      <m:t>+</m:t>
                    </m:r>
                    <m:sSub>
                      <m:sSubPr>
                        <m:ctrlPr>
                          <a:rPr lang="es-MX" sz="1800" i="1" dirty="0">
                            <a:solidFill>
                              <a:srgbClr val="182B47"/>
                            </a:solidFill>
                            <a:latin typeface="Cambria Math" panose="02040503050406030204" pitchFamily="18" charset="0"/>
                          </a:rPr>
                        </m:ctrlPr>
                      </m:sSubPr>
                      <m:e>
                        <m:r>
                          <a:rPr lang="es-MX" sz="1800" i="1" dirty="0">
                            <a:solidFill>
                              <a:srgbClr val="182B47"/>
                            </a:solidFill>
                            <a:latin typeface="Cambria Math" panose="02040503050406030204" pitchFamily="18" charset="0"/>
                          </a:rPr>
                          <m:t>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oMath>
                </a14:m>
                <a:r>
                  <a:rPr lang="es-MX" sz="1800" dirty="0">
                    <a:solidFill>
                      <a:srgbClr val="182B47"/>
                    </a:solidFill>
                  </a:rPr>
                  <a:t>   (b)</a:t>
                </a:r>
              </a:p>
              <a:p>
                <a:pPr algn="just">
                  <a:buClr>
                    <a:srgbClr val="182B47"/>
                  </a:buClr>
                </a:pPr>
                <a:endParaRPr lang="es-MX" sz="1800" dirty="0">
                  <a:solidFill>
                    <a:srgbClr val="182B47"/>
                  </a:solidFill>
                </a:endParaRPr>
              </a:p>
              <a:p>
                <a:pPr algn="just">
                  <a:buClr>
                    <a:srgbClr val="182B47"/>
                  </a:buClr>
                </a:pPr>
                <a:r>
                  <a:rPr lang="es-MX" sz="1800" dirty="0">
                    <a:solidFill>
                      <a:srgbClr val="182B47"/>
                    </a:solidFill>
                  </a:rPr>
                  <a:t>Donde ambas especificaciones incluyen efectos fijos de tiempo y país. </a:t>
                </a:r>
                <a:r>
                  <a:rPr lang="es-MX" sz="1800" b="1" dirty="0">
                    <a:solidFill>
                      <a:srgbClr val="182B47"/>
                    </a:solidFill>
                  </a:rPr>
                  <a:t>La ecuación (a) relaciona las exportaciones con los tipos de cambio reales y la demanda mundial, </a:t>
                </a:r>
                <a:r>
                  <a:rPr lang="es-MX" sz="1800" dirty="0">
                    <a:solidFill>
                      <a:srgbClr val="182B47"/>
                    </a:solidFill>
                  </a:rPr>
                  <a:t>mientras que </a:t>
                </a:r>
                <a:r>
                  <a:rPr lang="es-MX" sz="1800" b="1" dirty="0">
                    <a:solidFill>
                      <a:srgbClr val="182B47"/>
                    </a:solidFill>
                  </a:rPr>
                  <a:t>en la ecuación (b) se supone que las importaciones son una función de los tipos de cambio reales y la demanda interna. </a:t>
                </a:r>
              </a:p>
              <a:p>
                <a:pPr algn="just">
                  <a:spcAft>
                    <a:spcPts val="600"/>
                  </a:spcAft>
                  <a:buClr>
                    <a:srgbClr val="182B47"/>
                  </a:buClr>
                </a:pPr>
                <a:r>
                  <a:rPr lang="es-MX" sz="1800" dirty="0">
                    <a:solidFill>
                      <a:srgbClr val="182B47"/>
                    </a:solidFill>
                  </a:rPr>
                  <a:t>Utilizando las estimaciones de la regresión panel, las exportaciones e importaciones a largo plazo se estiman: </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𝐹</m:t>
                          </m:r>
                        </m:sup>
                      </m:sSup>
                      <m:r>
                        <a:rPr lang="es-MX" sz="1800" i="0" dirty="0">
                          <a:solidFill>
                            <a:srgbClr val="182B47"/>
                          </a:solidFill>
                          <a:latin typeface="Cambria Math" panose="02040503050406030204" pitchFamily="18" charset="0"/>
                        </a:rPr>
                        <m:t>=</m:t>
                      </m:r>
                      <m:r>
                        <a:rPr lang="es-MX" sz="1800" b="0" i="0" dirty="0" smtClean="0">
                          <a:solidFill>
                            <a:srgbClr val="182B47"/>
                          </a:solidFill>
                          <a:latin typeface="Cambria Math" panose="02040503050406030204" pitchFamily="18" charset="0"/>
                        </a:rPr>
                        <m:t> </m:t>
                      </m:r>
                      <m:f>
                        <m:fPr>
                          <m:ctrlPr>
                            <a:rPr lang="es-MX" sz="1800" i="1" dirty="0" smtClean="0">
                              <a:solidFill>
                                <a:srgbClr val="182B47"/>
                              </a:solidFill>
                              <a:latin typeface="Cambria Math" panose="02040503050406030204" pitchFamily="18" charset="0"/>
                            </a:rPr>
                          </m:ctrlPr>
                        </m:fPr>
                        <m:num>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i="1" dirty="0">
                                  <a:solidFill>
                                    <a:srgbClr val="182B47"/>
                                  </a:solidFill>
                                  <a:latin typeface="Cambria Math" panose="02040503050406030204" pitchFamily="18" charset="0"/>
                                </a:rPr>
                                <m:t>𝐹</m:t>
                              </m:r>
                            </m:sup>
                          </m:sSubSup>
                        </m:num>
                        <m:den>
                          <m:r>
                            <a:rPr lang="es-MX" sz="1800" i="0" dirty="0">
                              <a:solidFill>
                                <a:srgbClr val="182B47"/>
                              </a:solidFill>
                              <a:latin typeface="Cambria Math" panose="02040503050406030204" pitchFamily="18" charset="0"/>
                            </a:rPr>
                            <m:t>1−</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1"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sSubSup>
                            <m:sSubSupPr>
                              <m:ctrlPr>
                                <a:rPr lang="es-MX" sz="1800" i="1" dirty="0">
                                  <a:solidFill>
                                    <a:srgbClr val="182B47"/>
                                  </a:solidFill>
                                  <a:latin typeface="Cambria Math" panose="02040503050406030204" pitchFamily="18" charset="0"/>
                                </a:rPr>
                              </m:ctrlPr>
                            </m:sSubSupPr>
                            <m:e>
                              <m:r>
                                <a:rPr lang="es-MX" sz="1800" i="1" dirty="0" smtClean="0">
                                  <a:solidFill>
                                    <a:srgbClr val="182B47"/>
                                  </a:solidFill>
                                  <a:latin typeface="Cambria Math" panose="02040503050406030204" pitchFamily="18" charset="0"/>
                                  <a:ea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i="1" dirty="0">
                                  <a:solidFill>
                                    <a:srgbClr val="182B47"/>
                                  </a:solidFill>
                                  <a:latin typeface="Cambria Math" panose="02040503050406030204" pitchFamily="18" charset="0"/>
                                </a:rPr>
                                <m:t>𝐹</m:t>
                              </m:r>
                            </m:sup>
                          </m:sSubSup>
                        </m:den>
                      </m:f>
                      <m:r>
                        <a:rPr lang="es-MX" sz="1800" b="0" i="0" dirty="0" smtClean="0">
                          <a:solidFill>
                            <a:srgbClr val="182B47"/>
                          </a:solidFill>
                          <a:latin typeface="Cambria Math" panose="02040503050406030204" pitchFamily="18" charset="0"/>
                        </a:rPr>
                        <m:t> , </m:t>
                      </m:r>
                      <m:r>
                        <m:rPr>
                          <m:sty m:val="p"/>
                        </m:rPr>
                        <a:rPr lang="es-MX" sz="1800" b="0" i="0" dirty="0" smtClean="0">
                          <a:solidFill>
                            <a:srgbClr val="182B47"/>
                          </a:solidFill>
                          <a:latin typeface="Cambria Math" panose="02040503050406030204" pitchFamily="18" charset="0"/>
                        </a:rPr>
                        <m:t>con</m:t>
                      </m:r>
                      <m:r>
                        <a:rPr lang="es-MX" sz="1800" b="0" i="0" dirty="0" smtClean="0">
                          <a:solidFill>
                            <a:srgbClr val="182B47"/>
                          </a:solidFill>
                          <a:latin typeface="Cambria Math" panose="02040503050406030204" pitchFamily="18" charset="0"/>
                        </a:rPr>
                        <m:t> </m:t>
                      </m:r>
                      <m:r>
                        <m:rPr>
                          <m:sty m:val="p"/>
                        </m:rPr>
                        <a:rPr lang="es-MX" sz="1800" b="0" i="0" dirty="0" smtClean="0">
                          <a:solidFill>
                            <a:srgbClr val="182B47"/>
                          </a:solidFill>
                          <a:latin typeface="Cambria Math" panose="02040503050406030204" pitchFamily="18" charset="0"/>
                        </a:rPr>
                        <m:t>flujos</m:t>
                      </m:r>
                      <m:r>
                        <a:rPr lang="es-MX" sz="1800" b="0" i="0" dirty="0" smtClean="0">
                          <a:solidFill>
                            <a:srgbClr val="182B47"/>
                          </a:solidFill>
                          <a:latin typeface="Cambria Math" panose="02040503050406030204" pitchFamily="18" charset="0"/>
                        </a:rPr>
                        <m:t> </m:t>
                      </m:r>
                      <m:r>
                        <m:rPr>
                          <m:sty m:val="p"/>
                        </m:rPr>
                        <a:rPr lang="es-MX" sz="1800" b="0" i="0" dirty="0" smtClean="0">
                          <a:solidFill>
                            <a:srgbClr val="182B47"/>
                          </a:solidFill>
                          <a:latin typeface="Cambria Math" panose="02040503050406030204" pitchFamily="18" charset="0"/>
                        </a:rPr>
                        <m:t>F</m:t>
                      </m:r>
                      <m:r>
                        <a:rPr lang="es-MX" sz="1800" b="0" i="0" dirty="0" smtClean="0">
                          <a:solidFill>
                            <a:srgbClr val="182B47"/>
                          </a:solidFill>
                          <a:latin typeface="Cambria Math" panose="02040503050406030204" pitchFamily="18" charset="0"/>
                        </a:rPr>
                        <m:t>={</m:t>
                      </m:r>
                      <m:r>
                        <m:rPr>
                          <m:sty m:val="p"/>
                        </m:rPr>
                        <a:rPr lang="es-MX" sz="1800" b="0" i="0" dirty="0" smtClean="0">
                          <a:solidFill>
                            <a:srgbClr val="182B47"/>
                          </a:solidFill>
                          <a:latin typeface="Cambria Math" panose="02040503050406030204" pitchFamily="18" charset="0"/>
                        </a:rPr>
                        <m:t>X</m:t>
                      </m:r>
                      <m:r>
                        <a:rPr lang="es-MX" sz="1800" b="0" i="0" dirty="0" smtClean="0">
                          <a:solidFill>
                            <a:srgbClr val="182B47"/>
                          </a:solidFill>
                          <a:latin typeface="Cambria Math" panose="02040503050406030204" pitchFamily="18" charset="0"/>
                        </a:rPr>
                        <m:t>,</m:t>
                      </m:r>
                      <m:r>
                        <m:rPr>
                          <m:sty m:val="p"/>
                        </m:rPr>
                        <a:rPr lang="es-MX" sz="1800" b="0" i="0" dirty="0" smtClean="0">
                          <a:solidFill>
                            <a:srgbClr val="182B47"/>
                          </a:solidFill>
                          <a:latin typeface="Cambria Math" panose="02040503050406030204" pitchFamily="18" charset="0"/>
                        </a:rPr>
                        <m:t>M</m:t>
                      </m:r>
                      <m:r>
                        <a:rPr lang="es-MX" sz="1800" b="0" i="0" dirty="0" smtClean="0">
                          <a:solidFill>
                            <a:srgbClr val="182B47"/>
                          </a:solidFill>
                          <a:latin typeface="Cambria Math" panose="02040503050406030204" pitchFamily="18" charset="0"/>
                        </a:rPr>
                        <m:t>}</m:t>
                      </m:r>
                    </m:oMath>
                  </m:oMathPara>
                </a14:m>
                <a:endParaRPr lang="es-MX" sz="18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09600" y="1015391"/>
                <a:ext cx="10972800" cy="5118134"/>
              </a:xfrm>
              <a:prstGeom prst="rect">
                <a:avLst/>
              </a:prstGeom>
              <a:blipFill>
                <a:blip r:embed="rId2"/>
                <a:stretch>
                  <a:fillRect l="-389" t="-1549" r="-333"/>
                </a:stretch>
              </a:blipFill>
            </p:spPr>
            <p:txBody>
              <a:bodyPr/>
              <a:lstStyle/>
              <a:p>
                <a:r>
                  <a:rPr lang="es-MX">
                    <a:noFill/>
                  </a:rPr>
                  <a:t> </a:t>
                </a:r>
              </a:p>
            </p:txBody>
          </p:sp>
        </mc:Fallback>
      </mc:AlternateContent>
      <p:sp>
        <p:nvSpPr>
          <p:cNvPr id="2" name="Cerrar llave 1">
            <a:extLst>
              <a:ext uri="{FF2B5EF4-FFF2-40B4-BE49-F238E27FC236}">
                <a16:creationId xmlns:a16="http://schemas.microsoft.com/office/drawing/2014/main" id="{8C6B0061-05C1-4BAF-8A28-4FFC36F8E8FA}"/>
              </a:ext>
            </a:extLst>
          </p:cNvPr>
          <p:cNvSpPr/>
          <p:nvPr/>
        </p:nvSpPr>
        <p:spPr>
          <a:xfrm rot="16200000">
            <a:off x="5547678" y="1610645"/>
            <a:ext cx="108190"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8" name="Cerrar llave 7">
            <a:extLst>
              <a:ext uri="{FF2B5EF4-FFF2-40B4-BE49-F238E27FC236}">
                <a16:creationId xmlns:a16="http://schemas.microsoft.com/office/drawing/2014/main" id="{9EA44FC9-D548-40D1-B294-3ECE86294B84}"/>
              </a:ext>
            </a:extLst>
          </p:cNvPr>
          <p:cNvSpPr/>
          <p:nvPr/>
        </p:nvSpPr>
        <p:spPr>
          <a:xfrm rot="16200000">
            <a:off x="7172157" y="1616498"/>
            <a:ext cx="144016"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10" name="CuadroTexto 9">
            <a:extLst>
              <a:ext uri="{FF2B5EF4-FFF2-40B4-BE49-F238E27FC236}">
                <a16:creationId xmlns:a16="http://schemas.microsoft.com/office/drawing/2014/main" id="{F26B9D6B-02C7-41D1-8958-B51674CD3EBF}"/>
              </a:ext>
            </a:extLst>
          </p:cNvPr>
          <p:cNvSpPr txBox="1"/>
          <p:nvPr/>
        </p:nvSpPr>
        <p:spPr>
          <a:xfrm>
            <a:off x="4770690" y="1586353"/>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Comercio de bienes y servicios</a:t>
            </a:r>
          </a:p>
        </p:txBody>
      </p:sp>
      <p:sp>
        <p:nvSpPr>
          <p:cNvPr id="11" name="CuadroTexto 10">
            <a:extLst>
              <a:ext uri="{FF2B5EF4-FFF2-40B4-BE49-F238E27FC236}">
                <a16:creationId xmlns:a16="http://schemas.microsoft.com/office/drawing/2014/main" id="{5A2B9AC5-348F-412B-8ACC-1216E64C9E01}"/>
              </a:ext>
            </a:extLst>
          </p:cNvPr>
          <p:cNvSpPr txBox="1"/>
          <p:nvPr/>
        </p:nvSpPr>
        <p:spPr>
          <a:xfrm>
            <a:off x="6422969" y="1567598"/>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Cuenta de ingresos</a:t>
            </a:r>
          </a:p>
        </p:txBody>
      </p:sp>
      <p:sp>
        <p:nvSpPr>
          <p:cNvPr id="12" name="CuadroTexto 11">
            <a:extLst>
              <a:ext uri="{FF2B5EF4-FFF2-40B4-BE49-F238E27FC236}">
                <a16:creationId xmlns:a16="http://schemas.microsoft.com/office/drawing/2014/main" id="{42EDBF61-7210-41D6-B0BB-A57FCBD2BA6D}"/>
              </a:ext>
            </a:extLst>
          </p:cNvPr>
          <p:cNvSpPr txBox="1"/>
          <p:nvPr/>
        </p:nvSpPr>
        <p:spPr>
          <a:xfrm>
            <a:off x="571629" y="535028"/>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Elasticidades Cuenta Corriente-Tipo de Cambio Efectivo Real estimadas (CA-REER)</a:t>
            </a:r>
            <a:endParaRPr lang="es-MX" sz="2000" dirty="0">
              <a:solidFill>
                <a:srgbClr val="182B47"/>
              </a:solidFill>
            </a:endParaRPr>
          </a:p>
        </p:txBody>
      </p:sp>
    </p:spTree>
    <p:extLst>
      <p:ext uri="{BB962C8B-B14F-4D97-AF65-F5344CB8AC3E}">
        <p14:creationId xmlns:p14="http://schemas.microsoft.com/office/powerpoint/2010/main" val="292714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1050882"/>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Semielasticidades de Equilibrio de Ingresos </a:t>
                </a:r>
              </a:p>
              <a:p>
                <a:pPr algn="just">
                  <a:buClr>
                    <a:srgbClr val="182B47"/>
                  </a:buClr>
                </a:pPr>
                <a:r>
                  <a:rPr lang="es-MX" sz="1700" dirty="0">
                    <a:solidFill>
                      <a:srgbClr val="182B47"/>
                    </a:solidFill>
                  </a:rPr>
                  <a:t>Este viene dado por:</a:t>
                </a:r>
              </a:p>
              <a:p>
                <a:pPr>
                  <a:buClr>
                    <a:srgbClr val="182B47"/>
                  </a:buClr>
                </a:pP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𝐼𝐵</m:t>
                        </m:r>
                      </m:sup>
                    </m:sSup>
                    <m:r>
                      <a:rPr lang="es-MX" sz="1700" i="1" dirty="0">
                        <a:solidFill>
                          <a:srgbClr val="182B47"/>
                        </a:solidFill>
                        <a:latin typeface="Cambria Math" panose="02040503050406030204" pitchFamily="18" charset="0"/>
                      </a:rPr>
                      <m:t> </m:t>
                    </m:r>
                    <m:r>
                      <a:rPr lang="es-MX" sz="1700" i="0" dirty="0">
                        <a:solidFill>
                          <a:srgbClr val="182B47"/>
                        </a:solidFill>
                        <a:latin typeface="Cambria Math" panose="02040503050406030204" pitchFamily="18" charset="0"/>
                      </a:rPr>
                      <m:t>=</m:t>
                    </m:r>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𝐼𝐶</m:t>
                        </m:r>
                      </m:sup>
                    </m:sSup>
                    <m:sSup>
                      <m:sSupPr>
                        <m:ctrlPr>
                          <a:rPr lang="es-MX" sz="1700" i="1" dirty="0">
                            <a:solidFill>
                              <a:srgbClr val="182B47"/>
                            </a:solidFill>
                            <a:latin typeface="Cambria Math" panose="02040503050406030204" pitchFamily="18" charset="0"/>
                          </a:rPr>
                        </m:ctrlPr>
                      </m:sSupPr>
                      <m:e>
                        <m:r>
                          <a:rPr lang="es-MX" sz="1700" b="0" i="1" dirty="0" smtClean="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𝐼𝐶</m:t>
                        </m:r>
                      </m:sup>
                    </m:sSup>
                    <m:r>
                      <a:rPr lang="es-MX" sz="1700" i="0" dirty="0">
                        <a:solidFill>
                          <a:srgbClr val="182B47"/>
                        </a:solidFill>
                        <a:latin typeface="Cambria Math" panose="02040503050406030204" pitchFamily="18" charset="0"/>
                      </a:rPr>
                      <m:t>−</m:t>
                    </m:r>
                  </m:oMath>
                </a14:m>
                <a:r>
                  <a:rPr lang="es-MX" sz="1700" dirty="0">
                    <a:solidFill>
                      <a:srgbClr val="182B47"/>
                    </a:solidFill>
                  </a:rPr>
                  <a:t>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𝐼𝐷</m:t>
                        </m:r>
                      </m:sup>
                    </m:sSup>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𝐼𝐷</m:t>
                        </m:r>
                      </m:sup>
                    </m:sSup>
                  </m:oMath>
                </a14:m>
                <a:endParaRPr lang="es-MX" sz="1700" dirty="0">
                  <a:solidFill>
                    <a:srgbClr val="182B47"/>
                  </a:solidFill>
                </a:endParaRPr>
              </a:p>
              <a:p>
                <a:pPr algn="just">
                  <a:buClr>
                    <a:srgbClr val="182B47"/>
                  </a:buClr>
                </a:pPr>
                <a:r>
                  <a:rPr lang="es-MX" sz="1700" dirty="0">
                    <a:solidFill>
                      <a:srgbClr val="182B47"/>
                    </a:solidFill>
                  </a:rPr>
                  <a:t>Donde: </a:t>
                </a:r>
              </a:p>
              <a:p>
                <a:pPr algn="just">
                  <a:spcBef>
                    <a:spcPts val="600"/>
                  </a:spcBef>
                  <a:spcAft>
                    <a:spcPts val="600"/>
                  </a:spcAft>
                  <a:buClr>
                    <a:srgbClr val="182B47"/>
                  </a:buClr>
                </a:pPr>
                <a:r>
                  <a:rPr lang="es-MX" sz="1700" dirty="0">
                    <a:solidFill>
                      <a:srgbClr val="182B47"/>
                    </a:solidFill>
                  </a:rPr>
                  <a:t>donde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𝐼𝐶</m:t>
                        </m:r>
                      </m:sup>
                    </m:sSup>
                    <m:r>
                      <a:rPr lang="es-MX" sz="1700" i="1" dirty="0">
                        <a:solidFill>
                          <a:srgbClr val="182B47"/>
                        </a:solidFill>
                        <a:latin typeface="Cambria Math" panose="02040503050406030204" pitchFamily="18" charset="0"/>
                      </a:rPr>
                      <m:t> </m:t>
                    </m:r>
                  </m:oMath>
                </a14:m>
                <a:r>
                  <a:rPr lang="es-MX" sz="1700" dirty="0">
                    <a:solidFill>
                      <a:srgbClr val="182B47"/>
                    </a:solidFill>
                  </a:rPr>
                  <a:t>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𝐼𝐷</m:t>
                        </m:r>
                      </m:sup>
                    </m:sSup>
                    <m:r>
                      <a:rPr lang="es-MX" sz="1700" i="1" dirty="0">
                        <a:solidFill>
                          <a:srgbClr val="182B47"/>
                        </a:solidFill>
                        <a:latin typeface="Cambria Math" panose="02040503050406030204" pitchFamily="18" charset="0"/>
                      </a:rPr>
                      <m:t> </m:t>
                    </m:r>
                  </m:oMath>
                </a14:m>
                <a:r>
                  <a:rPr lang="es-MX" sz="1700" dirty="0">
                    <a:solidFill>
                      <a:srgbClr val="182B47"/>
                    </a:solidFill>
                  </a:rPr>
                  <a:t>son las elasticidades de la relación entre flujos de crédito y débito del PIB con respecto a REER 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𝐼𝐶</m:t>
                        </m:r>
                      </m:sup>
                    </m:sSup>
                  </m:oMath>
                </a14:m>
                <a:r>
                  <a:rPr lang="es-MX" sz="1700" dirty="0">
                    <a:solidFill>
                      <a:srgbClr val="182B47"/>
                    </a:solidFill>
                  </a:rPr>
                  <a:t>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𝐼𝐷</m:t>
                        </m:r>
                      </m:sup>
                    </m:sSup>
                    <m:r>
                      <a:rPr lang="es-MX" sz="1700" i="1" dirty="0">
                        <a:solidFill>
                          <a:srgbClr val="182B47"/>
                        </a:solidFill>
                        <a:latin typeface="Cambria Math" panose="02040503050406030204" pitchFamily="18" charset="0"/>
                      </a:rPr>
                      <m:t> </m:t>
                    </m:r>
                  </m:oMath>
                </a14:m>
                <a:r>
                  <a:rPr lang="es-MX" sz="1700" dirty="0">
                    <a:solidFill>
                      <a:srgbClr val="182B47"/>
                    </a:solidFill>
                  </a:rPr>
                  <a:t>son la relación entre flujos de crédito y débito sobre el PIB. </a:t>
                </a:r>
              </a:p>
              <a:p>
                <a:pPr marL="285750" indent="-285750" algn="just">
                  <a:spcAft>
                    <a:spcPts val="600"/>
                  </a:spcAft>
                  <a:buClr>
                    <a:srgbClr val="182B47"/>
                  </a:buClr>
                  <a:buFont typeface="Arial" panose="020B0604020202020204" pitchFamily="34" charset="0"/>
                  <a:buChar char="•"/>
                </a:pPr>
                <a:r>
                  <a:rPr lang="es-MX" sz="1700" b="1" dirty="0">
                    <a:solidFill>
                      <a:srgbClr val="182B47"/>
                    </a:solidFill>
                    <a:latin typeface="Calibri" panose="020F0502020204030204" pitchFamily="34" charset="0"/>
                    <a:cs typeface="Calibri" panose="020F0502020204030204" pitchFamily="34" charset="0"/>
                  </a:rPr>
                  <a:t>Las elasticidades de los flujos de crédito (IC) y débito (ID) de la renta, se estiman mediante un enfoque de panel con todas las economías de la EBA, utilizando datos anuales de 1986-2019.</a:t>
                </a:r>
              </a:p>
              <a:p>
                <a:pPr>
                  <a:buClr>
                    <a:srgbClr val="182B47"/>
                  </a:buClr>
                </a:pPr>
                <a14:m>
                  <m:oMath xmlns:m="http://schemas.openxmlformats.org/officeDocument/2006/math">
                    <m:func>
                      <m:funcPr>
                        <m:ctrlPr>
                          <a:rPr lang="es-MX" sz="1700" i="1" dirty="0" smtClean="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smtClean="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𝐶</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m:t>
                                    </m:r>
                                    <m:r>
                                      <a:rPr lang="es-MX" sz="1700" b="0" i="1" dirty="0" smtClean="0">
                                        <a:solidFill>
                                          <a:srgbClr val="182B47"/>
                                        </a:solidFill>
                                        <a:latin typeface="Cambria Math" panose="02040503050406030204" pitchFamily="18" charset="0"/>
                                      </a:rPr>
                                      <m:t>𝐷𝑃</m:t>
                                    </m:r>
                                  </m:e>
                                  <m:sub>
                                    <m:r>
                                      <a:rPr lang="es-MX" sz="1700" i="1" dirty="0">
                                        <a:solidFill>
                                          <a:srgbClr val="182B47"/>
                                        </a:solidFill>
                                        <a:latin typeface="Cambria Math" panose="02040503050406030204" pitchFamily="18" charset="0"/>
                                      </a:rPr>
                                      <m:t>𝑖𝑡</m:t>
                                    </m:r>
                                  </m:sub>
                                </m:sSub>
                              </m:den>
                            </m:f>
                          </m:e>
                        </m:d>
                      </m:e>
                    </m:func>
                    <m:r>
                      <a:rPr lang="es-MX" sz="1700" i="0" dirty="0">
                        <a:solidFill>
                          <a:srgbClr val="182B47"/>
                        </a:solidFill>
                        <a:latin typeface="Cambria Math" panose="02040503050406030204" pitchFamily="18" charset="0"/>
                      </a:rPr>
                      <m:t>=</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𝛿</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𝐼𝐶</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𝐼𝐶</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den>
                            </m:f>
                          </m:e>
                        </m:d>
                      </m:e>
                    </m:func>
                    <m:r>
                      <a:rPr lang="es-MX" sz="1700" b="0" i="0" dirty="0" smtClean="0">
                        <a:solidFill>
                          <a:srgbClr val="182B47"/>
                        </a:solidFill>
                        <a:latin typeface="Cambria Math" panose="02040503050406030204" pitchFamily="18" charset="0"/>
                      </a:rPr>
                      <m:t>+ </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𝛴</m:t>
                        </m:r>
                      </m:e>
                      <m:sub>
                        <m:r>
                          <a:rPr lang="es-MX" sz="1700" i="1" dirty="0">
                            <a:solidFill>
                              <a:srgbClr val="182B47"/>
                            </a:solidFill>
                            <a:latin typeface="Cambria Math" panose="02040503050406030204" pitchFamily="18" charset="0"/>
                          </a:rPr>
                          <m:t>𝑗</m:t>
                        </m:r>
                        <m:r>
                          <a:rPr lang="es-MX" sz="1700" dirty="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0</m:t>
                        </m:r>
                      </m:sub>
                      <m:sup>
                        <m:r>
                          <a:rPr lang="es-MX" sz="1700" i="1" dirty="0">
                            <a:solidFill>
                              <a:srgbClr val="182B47"/>
                            </a:solidFill>
                            <a:latin typeface="Cambria Math" panose="02040503050406030204" pitchFamily="18" charset="0"/>
                          </a:rPr>
                          <m:t>𝑛</m:t>
                        </m:r>
                      </m:sup>
                    </m:sSubSup>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𝛽</m:t>
                        </m:r>
                      </m:e>
                      <m:sub>
                        <m:r>
                          <a:rPr lang="es-MX" sz="1700" i="1" dirty="0">
                            <a:solidFill>
                              <a:srgbClr val="182B47"/>
                            </a:solidFill>
                            <a:latin typeface="Cambria Math" panose="02040503050406030204" pitchFamily="18" charset="0"/>
                          </a:rPr>
                          <m:t>𝑗</m:t>
                        </m:r>
                      </m:sub>
                      <m:sup>
                        <m:r>
                          <a:rPr lang="es-MX" sz="1700" b="0" i="1" dirty="0" smtClean="0">
                            <a:solidFill>
                              <a:srgbClr val="182B47"/>
                            </a:solidFill>
                            <a:latin typeface="Cambria Math" panose="02040503050406030204" pitchFamily="18" charset="0"/>
                          </a:rPr>
                          <m:t>𝐼𝐶</m:t>
                        </m:r>
                      </m:sup>
                    </m:sSubSup>
                  </m:oMath>
                </a14:m>
                <a:r>
                  <a:rPr lang="es-MX" sz="1700" dirty="0">
                    <a:solidFill>
                      <a:srgbClr val="182B47"/>
                    </a:solidFill>
                  </a:rPr>
                  <a:t> </a:t>
                </a:r>
                <a14:m>
                  <m:oMath xmlns:m="http://schemas.openxmlformats.org/officeDocument/2006/math">
                    <m:func>
                      <m:funcPr>
                        <m:ctrlPr>
                          <a:rPr lang="es-MX" sz="1700" i="1" dirty="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𝑅𝐸𝐸𝑅</m:t>
                                </m:r>
                              </m:e>
                              <m:sub>
                                <m:r>
                                  <a:rPr lang="es-MX" sz="1700" i="1" dirty="0">
                                    <a:solidFill>
                                      <a:srgbClr val="182B47"/>
                                    </a:solidFill>
                                    <a:latin typeface="Cambria Math" panose="02040503050406030204" pitchFamily="18" charset="0"/>
                                  </a:rPr>
                                  <m:t>𝑖𝑡</m:t>
                                </m:r>
                                <m:r>
                                  <a:rPr lang="es-MX" sz="1700" i="1"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𝑗</m:t>
                                </m:r>
                              </m:sub>
                            </m:sSub>
                          </m:e>
                        </m:d>
                      </m:e>
                    </m:func>
                    <m:r>
                      <a:rPr lang="es-MX" sz="1700" b="0" i="1" dirty="0" smtClean="0">
                        <a:solidFill>
                          <a:srgbClr val="182B47"/>
                        </a:solidFill>
                        <a:latin typeface="Cambria Math" panose="02040503050406030204" pitchFamily="18" charset="0"/>
                      </a:rPr>
                      <m:t>+ </m:t>
                    </m:r>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𝛾</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𝐼𝐶</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𝐹𝐴</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den>
                            </m:f>
                          </m:e>
                        </m:d>
                      </m:e>
                    </m:func>
                    <m:r>
                      <a:rPr lang="es-MX" sz="1700" i="0" dirty="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𝜀</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oMath>
                </a14:m>
                <a:endParaRPr lang="es-MX" sz="1700" dirty="0">
                  <a:solidFill>
                    <a:srgbClr val="182B47"/>
                  </a:solidFill>
                  <a:latin typeface="Calibri" panose="020F0502020204030204" pitchFamily="34" charset="0"/>
                  <a:cs typeface="Calibri" panose="020F0502020204030204" pitchFamily="34" charset="0"/>
                </a:endParaRPr>
              </a:p>
              <a:p>
                <a:pPr>
                  <a:spcAft>
                    <a:spcPts val="1200"/>
                  </a:spcAft>
                  <a:buClr>
                    <a:srgbClr val="182B47"/>
                  </a:buClr>
                </a:pPr>
                <a14:m>
                  <m:oMath xmlns:m="http://schemas.openxmlformats.org/officeDocument/2006/math">
                    <m:func>
                      <m:funcPr>
                        <m:ctrlPr>
                          <a:rPr lang="es-MX" sz="1700" i="1" dirty="0" smtClean="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smtClean="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𝐷</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m:t>
                                    </m:r>
                                    <m:r>
                                      <a:rPr lang="es-MX" sz="1700" b="0" i="1" dirty="0" smtClean="0">
                                        <a:solidFill>
                                          <a:srgbClr val="182B47"/>
                                        </a:solidFill>
                                        <a:latin typeface="Cambria Math" panose="02040503050406030204" pitchFamily="18" charset="0"/>
                                      </a:rPr>
                                      <m:t>𝐷𝑃</m:t>
                                    </m:r>
                                  </m:e>
                                  <m:sub>
                                    <m:r>
                                      <a:rPr lang="es-MX" sz="1700" i="1" dirty="0">
                                        <a:solidFill>
                                          <a:srgbClr val="182B47"/>
                                        </a:solidFill>
                                        <a:latin typeface="Cambria Math" panose="02040503050406030204" pitchFamily="18" charset="0"/>
                                      </a:rPr>
                                      <m:t>𝑖𝑡</m:t>
                                    </m:r>
                                  </m:sub>
                                </m:sSub>
                              </m:den>
                            </m:f>
                          </m:e>
                        </m:d>
                      </m:e>
                    </m:func>
                    <m:r>
                      <a:rPr lang="es-MX" sz="1700" i="0" dirty="0">
                        <a:solidFill>
                          <a:srgbClr val="182B47"/>
                        </a:solidFill>
                        <a:latin typeface="Cambria Math" panose="02040503050406030204" pitchFamily="18" charset="0"/>
                      </a:rPr>
                      <m:t>=</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𝛿</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𝐼𝐷</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𝐷</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den>
                            </m:f>
                          </m:e>
                        </m:d>
                      </m:e>
                    </m:func>
                    <m:r>
                      <a:rPr lang="es-MX" sz="1700" b="0" i="0" dirty="0" smtClean="0">
                        <a:solidFill>
                          <a:srgbClr val="182B47"/>
                        </a:solidFill>
                        <a:latin typeface="Cambria Math" panose="02040503050406030204" pitchFamily="18" charset="0"/>
                      </a:rPr>
                      <m:t>+ </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𝛴</m:t>
                        </m:r>
                      </m:e>
                      <m:sub>
                        <m:r>
                          <a:rPr lang="es-MX" sz="1700" i="1" dirty="0">
                            <a:solidFill>
                              <a:srgbClr val="182B47"/>
                            </a:solidFill>
                            <a:latin typeface="Cambria Math" panose="02040503050406030204" pitchFamily="18" charset="0"/>
                          </a:rPr>
                          <m:t>𝑗</m:t>
                        </m:r>
                        <m:r>
                          <a:rPr lang="es-MX" sz="1700" dirty="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0</m:t>
                        </m:r>
                      </m:sub>
                      <m:sup>
                        <m:r>
                          <a:rPr lang="es-MX" sz="1700" i="1" dirty="0">
                            <a:solidFill>
                              <a:srgbClr val="182B47"/>
                            </a:solidFill>
                            <a:latin typeface="Cambria Math" panose="02040503050406030204" pitchFamily="18" charset="0"/>
                          </a:rPr>
                          <m:t>𝑛</m:t>
                        </m:r>
                      </m:sup>
                    </m:sSubSup>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𝛽</m:t>
                        </m:r>
                      </m:e>
                      <m:sub>
                        <m:r>
                          <a:rPr lang="es-MX" sz="1700" i="1" dirty="0">
                            <a:solidFill>
                              <a:srgbClr val="182B47"/>
                            </a:solidFill>
                            <a:latin typeface="Cambria Math" panose="02040503050406030204" pitchFamily="18" charset="0"/>
                          </a:rPr>
                          <m:t>𝑗</m:t>
                        </m:r>
                      </m:sub>
                      <m:sup>
                        <m:r>
                          <a:rPr lang="es-MX" sz="1700" b="0" i="1" dirty="0" smtClean="0">
                            <a:solidFill>
                              <a:srgbClr val="182B47"/>
                            </a:solidFill>
                            <a:latin typeface="Cambria Math" panose="02040503050406030204" pitchFamily="18" charset="0"/>
                          </a:rPr>
                          <m:t>𝐼𝐷</m:t>
                        </m:r>
                      </m:sup>
                    </m:sSubSup>
                  </m:oMath>
                </a14:m>
                <a:r>
                  <a:rPr lang="es-MX" sz="1700" dirty="0">
                    <a:solidFill>
                      <a:srgbClr val="182B47"/>
                    </a:solidFill>
                  </a:rPr>
                  <a:t> </a:t>
                </a:r>
                <a14:m>
                  <m:oMath xmlns:m="http://schemas.openxmlformats.org/officeDocument/2006/math">
                    <m:func>
                      <m:funcPr>
                        <m:ctrlPr>
                          <a:rPr lang="es-MX" sz="1700" i="1" dirty="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𝑅𝐸𝐸𝑅</m:t>
                                </m:r>
                              </m:e>
                              <m:sub>
                                <m:r>
                                  <a:rPr lang="es-MX" sz="1700" i="1" dirty="0">
                                    <a:solidFill>
                                      <a:srgbClr val="182B47"/>
                                    </a:solidFill>
                                    <a:latin typeface="Cambria Math" panose="02040503050406030204" pitchFamily="18" charset="0"/>
                                  </a:rPr>
                                  <m:t>𝑖𝑡</m:t>
                                </m:r>
                                <m:r>
                                  <a:rPr lang="es-MX" sz="1700" i="1"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𝑗</m:t>
                                </m:r>
                              </m:sub>
                            </m:sSub>
                          </m:e>
                        </m:d>
                      </m:e>
                    </m:func>
                    <m:r>
                      <a:rPr lang="es-MX" sz="1700" b="0" i="1" dirty="0" smtClean="0">
                        <a:solidFill>
                          <a:srgbClr val="182B47"/>
                        </a:solidFill>
                        <a:latin typeface="Cambria Math" panose="02040503050406030204" pitchFamily="18" charset="0"/>
                      </a:rPr>
                      <m:t>+ </m:t>
                    </m:r>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𝛾</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𝐼𝐷</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𝐹𝐿</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den>
                            </m:f>
                          </m:e>
                        </m:d>
                      </m:e>
                    </m:func>
                    <m:r>
                      <a:rPr lang="es-MX" sz="1700" i="0" dirty="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𝜀</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oMath>
                </a14:m>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r>
                  <a:rPr lang="es-MX" sz="1700" dirty="0">
                    <a:solidFill>
                      <a:srgbClr val="182B47"/>
                    </a:solidFill>
                  </a:rPr>
                  <a:t>Donde FA y FL son el stock de activos y pasivos externos, respectivamente. Las elasticidades a largo plazo de los créditos y débitos de los ingresos se pueden calcular como:</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600" i="1" dirty="0" smtClean="0">
                              <a:solidFill>
                                <a:srgbClr val="182B47"/>
                              </a:solidFill>
                              <a:latin typeface="Cambria Math" panose="02040503050406030204" pitchFamily="18" charset="0"/>
                            </a:rPr>
                          </m:ctrlPr>
                        </m:sSupPr>
                        <m:e>
                          <m:r>
                            <a:rPr lang="es-MX" sz="1600" i="1" dirty="0">
                              <a:solidFill>
                                <a:srgbClr val="182B47"/>
                              </a:solidFill>
                              <a:latin typeface="Cambria Math" panose="02040503050406030204" pitchFamily="18" charset="0"/>
                            </a:rPr>
                            <m:t>𝜂</m:t>
                          </m:r>
                        </m:e>
                        <m:sup>
                          <m:r>
                            <a:rPr lang="es-MX" sz="1600" i="1" dirty="0">
                              <a:solidFill>
                                <a:srgbClr val="182B47"/>
                              </a:solidFill>
                              <a:latin typeface="Cambria Math" panose="02040503050406030204" pitchFamily="18" charset="0"/>
                            </a:rPr>
                            <m:t>𝐹</m:t>
                          </m:r>
                        </m:sup>
                      </m:sSup>
                      <m:r>
                        <a:rPr lang="es-MX" sz="1600" i="0" dirty="0">
                          <a:solidFill>
                            <a:srgbClr val="182B47"/>
                          </a:solidFill>
                          <a:latin typeface="Cambria Math" panose="02040503050406030204" pitchFamily="18" charset="0"/>
                        </a:rPr>
                        <m:t>=</m:t>
                      </m:r>
                      <m:r>
                        <a:rPr lang="es-MX" sz="1600" b="0" i="0" dirty="0" smtClean="0">
                          <a:solidFill>
                            <a:srgbClr val="182B47"/>
                          </a:solidFill>
                          <a:latin typeface="Cambria Math" panose="02040503050406030204" pitchFamily="18" charset="0"/>
                        </a:rPr>
                        <m:t> </m:t>
                      </m:r>
                      <m:f>
                        <m:fPr>
                          <m:ctrlPr>
                            <a:rPr lang="es-MX" sz="1600" i="1" dirty="0" smtClean="0">
                              <a:solidFill>
                                <a:srgbClr val="182B47"/>
                              </a:solidFill>
                              <a:latin typeface="Cambria Math" panose="02040503050406030204" pitchFamily="18" charset="0"/>
                            </a:rPr>
                          </m:ctrlPr>
                        </m:fPr>
                        <m:num>
                          <m:sSubSup>
                            <m:sSubSupPr>
                              <m:ctrlPr>
                                <a:rPr lang="es-MX" sz="1600" i="1" dirty="0">
                                  <a:solidFill>
                                    <a:srgbClr val="182B47"/>
                                  </a:solidFill>
                                  <a:latin typeface="Cambria Math" panose="02040503050406030204" pitchFamily="18" charset="0"/>
                                </a:rPr>
                              </m:ctrlPr>
                            </m:sSubSupPr>
                            <m:e>
                              <m:r>
                                <a:rPr lang="es-MX" sz="1600" i="1" dirty="0">
                                  <a:solidFill>
                                    <a:srgbClr val="182B47"/>
                                  </a:solidFill>
                                  <a:latin typeface="Cambria Math" panose="02040503050406030204" pitchFamily="18" charset="0"/>
                                </a:rPr>
                                <m:t>𝛴</m:t>
                              </m:r>
                            </m:e>
                            <m:sub>
                              <m:r>
                                <a:rPr lang="es-MX" sz="1600" i="1" dirty="0">
                                  <a:solidFill>
                                    <a:srgbClr val="182B47"/>
                                  </a:solidFill>
                                  <a:latin typeface="Cambria Math" panose="02040503050406030204" pitchFamily="18" charset="0"/>
                                </a:rPr>
                                <m:t>𝑗</m:t>
                              </m:r>
                              <m:r>
                                <a:rPr lang="es-MX" sz="1600" b="0" i="1" dirty="0" smtClean="0">
                                  <a:solidFill>
                                    <a:srgbClr val="182B47"/>
                                  </a:solidFill>
                                  <a:latin typeface="Cambria Math" panose="02040503050406030204" pitchFamily="18" charset="0"/>
                                </a:rPr>
                                <m:t>=0</m:t>
                              </m:r>
                            </m:sub>
                            <m:sup>
                              <m:r>
                                <a:rPr lang="es-MX" sz="1600" i="1" dirty="0">
                                  <a:solidFill>
                                    <a:srgbClr val="182B47"/>
                                  </a:solidFill>
                                  <a:latin typeface="Cambria Math" panose="02040503050406030204" pitchFamily="18" charset="0"/>
                                </a:rPr>
                                <m:t>𝑛</m:t>
                              </m:r>
                            </m:sup>
                          </m:sSubSup>
                          <m:sSubSup>
                            <m:sSubSupPr>
                              <m:ctrlPr>
                                <a:rPr lang="es-MX" sz="1600" i="1" dirty="0" smtClean="0">
                                  <a:solidFill>
                                    <a:srgbClr val="182B47"/>
                                  </a:solidFill>
                                  <a:latin typeface="Cambria Math" panose="02040503050406030204" pitchFamily="18" charset="0"/>
                                </a:rPr>
                              </m:ctrlPr>
                            </m:sSubSupPr>
                            <m:e>
                              <m:r>
                                <a:rPr lang="es-MX" sz="1600" i="1" dirty="0">
                                  <a:solidFill>
                                    <a:srgbClr val="182B47"/>
                                  </a:solidFill>
                                  <a:latin typeface="Cambria Math" panose="02040503050406030204" pitchFamily="18" charset="0"/>
                                </a:rPr>
                                <m:t>𝛽</m:t>
                              </m:r>
                            </m:e>
                            <m:sub>
                              <m:r>
                                <a:rPr lang="es-MX" sz="1600" i="1" dirty="0">
                                  <a:solidFill>
                                    <a:srgbClr val="182B47"/>
                                  </a:solidFill>
                                  <a:latin typeface="Cambria Math" panose="02040503050406030204" pitchFamily="18" charset="0"/>
                                </a:rPr>
                                <m:t>𝑗</m:t>
                              </m:r>
                            </m:sub>
                            <m:sup>
                              <m:r>
                                <a:rPr lang="es-MX" sz="1600" i="1" dirty="0">
                                  <a:solidFill>
                                    <a:srgbClr val="182B47"/>
                                  </a:solidFill>
                                  <a:latin typeface="Cambria Math" panose="02040503050406030204" pitchFamily="18" charset="0"/>
                                </a:rPr>
                                <m:t>𝐹</m:t>
                              </m:r>
                            </m:sup>
                          </m:sSubSup>
                        </m:num>
                        <m:den>
                          <m:r>
                            <a:rPr lang="es-MX" sz="1600" i="0" dirty="0">
                              <a:solidFill>
                                <a:srgbClr val="182B47"/>
                              </a:solidFill>
                              <a:latin typeface="Cambria Math" panose="02040503050406030204" pitchFamily="18" charset="0"/>
                            </a:rPr>
                            <m:t>1−</m:t>
                          </m:r>
                          <m:sSubSup>
                            <m:sSubSupPr>
                              <m:ctrlPr>
                                <a:rPr lang="es-MX" sz="1600" i="1" dirty="0">
                                  <a:solidFill>
                                    <a:srgbClr val="182B47"/>
                                  </a:solidFill>
                                  <a:latin typeface="Cambria Math" panose="02040503050406030204" pitchFamily="18" charset="0"/>
                                </a:rPr>
                              </m:ctrlPr>
                            </m:sSubSupPr>
                            <m:e>
                              <m:r>
                                <a:rPr lang="es-MX" sz="1600" i="1" dirty="0" smtClean="0">
                                  <a:solidFill>
                                    <a:srgbClr val="182B47"/>
                                  </a:solidFill>
                                  <a:latin typeface="Cambria Math" panose="02040503050406030204" pitchFamily="18" charset="0"/>
                                  <a:ea typeface="Cambria Math" panose="02040503050406030204" pitchFamily="18" charset="0"/>
                                </a:rPr>
                                <m:t>𝛿</m:t>
                              </m:r>
                            </m:e>
                            <m:sub>
                              <m:r>
                                <a:rPr lang="es-MX" sz="1600" i="1" dirty="0">
                                  <a:solidFill>
                                    <a:srgbClr val="182B47"/>
                                  </a:solidFill>
                                  <a:latin typeface="Cambria Math" panose="02040503050406030204" pitchFamily="18" charset="0"/>
                                </a:rPr>
                                <m:t>𝑗</m:t>
                              </m:r>
                            </m:sub>
                            <m:sup>
                              <m:r>
                                <a:rPr lang="es-MX" sz="1600" i="1" dirty="0">
                                  <a:solidFill>
                                    <a:srgbClr val="182B47"/>
                                  </a:solidFill>
                                  <a:latin typeface="Cambria Math" panose="02040503050406030204" pitchFamily="18" charset="0"/>
                                </a:rPr>
                                <m:t>𝐹</m:t>
                              </m:r>
                            </m:sup>
                          </m:sSubSup>
                        </m:den>
                      </m:f>
                      <m:r>
                        <a:rPr lang="es-MX" sz="1600" b="0" i="0" dirty="0" smtClean="0">
                          <a:solidFill>
                            <a:srgbClr val="182B47"/>
                          </a:solidFill>
                          <a:latin typeface="Cambria Math" panose="02040503050406030204" pitchFamily="18" charset="0"/>
                        </a:rPr>
                        <m:t> , </m:t>
                      </m:r>
                      <m:r>
                        <m:rPr>
                          <m:sty m:val="p"/>
                        </m:rPr>
                        <a:rPr lang="es-MX" sz="1600" b="0" i="0" dirty="0" smtClean="0">
                          <a:solidFill>
                            <a:srgbClr val="182B47"/>
                          </a:solidFill>
                          <a:latin typeface="Cambria Math" panose="02040503050406030204" pitchFamily="18" charset="0"/>
                        </a:rPr>
                        <m:t>con</m:t>
                      </m:r>
                      <m:r>
                        <a:rPr lang="es-MX" sz="1600" b="0" i="0" dirty="0" smtClean="0">
                          <a:solidFill>
                            <a:srgbClr val="182B47"/>
                          </a:solidFill>
                          <a:latin typeface="Cambria Math" panose="02040503050406030204" pitchFamily="18" charset="0"/>
                        </a:rPr>
                        <m:t> </m:t>
                      </m:r>
                      <m:r>
                        <m:rPr>
                          <m:sty m:val="p"/>
                        </m:rPr>
                        <a:rPr lang="es-MX" sz="1600" b="0" i="0" dirty="0" smtClean="0">
                          <a:solidFill>
                            <a:srgbClr val="182B47"/>
                          </a:solidFill>
                          <a:latin typeface="Cambria Math" panose="02040503050406030204" pitchFamily="18" charset="0"/>
                        </a:rPr>
                        <m:t>flujos</m:t>
                      </m:r>
                      <m:r>
                        <a:rPr lang="es-MX" sz="1600" b="0" i="0" dirty="0" smtClean="0">
                          <a:solidFill>
                            <a:srgbClr val="182B47"/>
                          </a:solidFill>
                          <a:latin typeface="Cambria Math" panose="02040503050406030204" pitchFamily="18" charset="0"/>
                        </a:rPr>
                        <m:t> </m:t>
                      </m:r>
                      <m:r>
                        <m:rPr>
                          <m:sty m:val="p"/>
                        </m:rPr>
                        <a:rPr lang="es-MX" sz="1600" b="0" i="0" dirty="0" smtClean="0">
                          <a:solidFill>
                            <a:srgbClr val="182B47"/>
                          </a:solidFill>
                          <a:latin typeface="Cambria Math" panose="02040503050406030204" pitchFamily="18" charset="0"/>
                        </a:rPr>
                        <m:t>F</m:t>
                      </m:r>
                      <m:r>
                        <a:rPr lang="es-MX" sz="1600" b="0" i="0" dirty="0" smtClean="0">
                          <a:solidFill>
                            <a:srgbClr val="182B47"/>
                          </a:solidFill>
                          <a:latin typeface="Cambria Math" panose="02040503050406030204" pitchFamily="18" charset="0"/>
                        </a:rPr>
                        <m:t>={</m:t>
                      </m:r>
                      <m:r>
                        <m:rPr>
                          <m:sty m:val="p"/>
                        </m:rPr>
                        <a:rPr lang="es-MX" sz="1600" b="0" i="0" dirty="0" smtClean="0">
                          <a:solidFill>
                            <a:srgbClr val="182B47"/>
                          </a:solidFill>
                          <a:latin typeface="Cambria Math" panose="02040503050406030204" pitchFamily="18" charset="0"/>
                        </a:rPr>
                        <m:t>IC</m:t>
                      </m:r>
                      <m:r>
                        <a:rPr lang="es-MX" sz="1600" b="0" i="0" dirty="0" smtClean="0">
                          <a:solidFill>
                            <a:srgbClr val="182B47"/>
                          </a:solidFill>
                          <a:latin typeface="Cambria Math" panose="02040503050406030204" pitchFamily="18" charset="0"/>
                        </a:rPr>
                        <m:t>,</m:t>
                      </m:r>
                      <m:r>
                        <m:rPr>
                          <m:sty m:val="p"/>
                        </m:rPr>
                        <a:rPr lang="es-MX" sz="1600" b="0" i="0" dirty="0" smtClean="0">
                          <a:solidFill>
                            <a:srgbClr val="182B47"/>
                          </a:solidFill>
                          <a:latin typeface="Cambria Math" panose="02040503050406030204" pitchFamily="18" charset="0"/>
                        </a:rPr>
                        <m:t>ID</m:t>
                      </m:r>
                      <m:r>
                        <a:rPr lang="es-MX" sz="1600" b="0" i="0" dirty="0" smtClean="0">
                          <a:solidFill>
                            <a:srgbClr val="182B47"/>
                          </a:solidFill>
                          <a:latin typeface="Cambria Math" panose="02040503050406030204" pitchFamily="18" charset="0"/>
                        </a:rPr>
                        <m:t>}</m:t>
                      </m:r>
                    </m:oMath>
                  </m:oMathPara>
                </a14:m>
                <a:endParaRPr lang="es-MX" sz="1600" dirty="0">
                  <a:solidFill>
                    <a:srgbClr val="182B47"/>
                  </a:solidFill>
                </a:endParaRPr>
              </a:p>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1629" y="1050882"/>
                <a:ext cx="10972800" cy="5256583"/>
              </a:xfrm>
              <a:prstGeom prst="rect">
                <a:avLst/>
              </a:prstGeom>
              <a:blipFill>
                <a:blip r:embed="rId2"/>
                <a:stretch>
                  <a:fillRect l="-444" t="-579" r="-33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974497B-1820-40FB-8288-D5E7ED582CC4}"/>
              </a:ext>
            </a:extLst>
          </p:cNvPr>
          <p:cNvSpPr txBox="1"/>
          <p:nvPr/>
        </p:nvSpPr>
        <p:spPr>
          <a:xfrm>
            <a:off x="647571" y="582830"/>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Elasticidades Cuenta Corriente-Tipo de Cambio Efectivo Real estimadas (CA-REER)</a:t>
            </a:r>
            <a:endParaRPr lang="es-MX" sz="2000" dirty="0">
              <a:solidFill>
                <a:srgbClr val="182B47"/>
              </a:solidFill>
            </a:endParaRPr>
          </a:p>
        </p:txBody>
      </p:sp>
    </p:spTree>
    <p:extLst>
      <p:ext uri="{BB962C8B-B14F-4D97-AF65-F5344CB8AC3E}">
        <p14:creationId xmlns:p14="http://schemas.microsoft.com/office/powerpoint/2010/main" val="382893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El enfoque de sostenibilidad externa (ES) </a:t>
                </a:r>
                <a:r>
                  <a:rPr lang="es-MX" sz="1700" b="1" dirty="0">
                    <a:solidFill>
                      <a:srgbClr val="182B47"/>
                    </a:solidFill>
                  </a:rPr>
                  <a:t>busca determinar la relación cuenta corriente (CA/PIB) que estabilizaría la posición Neta de Activos Exteriores (NFA/PIB) en el mediano plazo en un nivel de referencia o nivel deseado. </a:t>
                </a:r>
                <a:r>
                  <a:rPr lang="es-MX" sz="1700" dirty="0">
                    <a:solidFill>
                      <a:srgbClr val="182B47"/>
                    </a:solidFill>
                  </a:rPr>
                  <a:t>Este enfoque </a:t>
                </a:r>
                <a:r>
                  <a:rPr lang="es-MX" sz="1700" b="1" dirty="0">
                    <a:solidFill>
                      <a:srgbClr val="182B47"/>
                    </a:solidFill>
                  </a:rPr>
                  <a:t>complementa las estimaciones de los modelos de cuenta corriente, índice REER y nivel REER</a:t>
                </a:r>
                <a:r>
                  <a:rPr lang="es-MX" sz="1700" dirty="0">
                    <a:solidFill>
                      <a:srgbClr val="182B47"/>
                    </a:solidFill>
                  </a:rPr>
                  <a:t>, centrándose en consideraciones de sostenibilidad externa, que en algunos casos son fundamentales para las evaluaciones del sector externo.</a:t>
                </a:r>
              </a:p>
              <a:p>
                <a:pPr algn="just">
                  <a:spcAft>
                    <a:spcPts val="1200"/>
                  </a:spcAft>
                  <a:buClr>
                    <a:srgbClr val="182B47"/>
                  </a:buClr>
                </a:pPr>
                <a:r>
                  <a:rPr lang="es-MX" sz="1700" dirty="0">
                    <a:solidFill>
                      <a:srgbClr val="182B47"/>
                    </a:solidFill>
                  </a:rPr>
                  <a:t>Una fortaleza clave del enfoque es que </a:t>
                </a:r>
                <a:r>
                  <a:rPr lang="es-MX" sz="1700" b="1" dirty="0">
                    <a:solidFill>
                      <a:srgbClr val="182B47"/>
                    </a:solidFill>
                  </a:rPr>
                  <a:t>requiere un número limitado de variables y supuestos</a:t>
                </a:r>
                <a:r>
                  <a:rPr lang="es-MX" sz="1700" dirty="0">
                    <a:solidFill>
                      <a:srgbClr val="182B47"/>
                    </a:solidFill>
                  </a:rPr>
                  <a:t>, como el crecimiento del PIB a mediano plazo, la inflación y las tasas de rendimiento de los activos y pasivos externos.</a:t>
                </a:r>
                <a:endParaRPr lang="es-MX" sz="1700" b="1" dirty="0">
                  <a:solidFill>
                    <a:srgbClr val="182B47"/>
                  </a:solidFill>
                </a:endParaRPr>
              </a:p>
              <a:p>
                <a:pPr marL="342900" indent="-342900" algn="just">
                  <a:buClr>
                    <a:srgbClr val="182B47"/>
                  </a:buClr>
                  <a:buFont typeface="Wingdings" panose="05000000000000000000" pitchFamily="2" charset="2"/>
                  <a:buChar char="§"/>
                </a:pPr>
                <a:r>
                  <a:rPr lang="es-MX" sz="1900" b="1" dirty="0">
                    <a:solidFill>
                      <a:srgbClr val="182B47"/>
                    </a:solidFill>
                  </a:rPr>
                  <a:t>Posiciones de shock y flujo </a:t>
                </a:r>
              </a:p>
              <a:p>
                <a:pPr algn="just">
                  <a:buClr>
                    <a:srgbClr val="182B47"/>
                  </a:buClr>
                </a:pPr>
                <a:r>
                  <a:rPr lang="es-MX" sz="1700" dirty="0">
                    <a:solidFill>
                      <a:srgbClr val="182B47"/>
                    </a:solidFill>
                  </a:rPr>
                  <a:t>El enfoque ES se deriva de la ley de movimiento de la posición NFA del país.</a:t>
                </a:r>
                <a:endParaRPr lang="es-MX" sz="1700" b="1" dirty="0">
                  <a:solidFill>
                    <a:srgbClr val="182B47"/>
                  </a:solidFill>
                </a:endParaRPr>
              </a:p>
              <a:p>
                <a:pPr algn="just">
                  <a:spcAft>
                    <a:spcPts val="1200"/>
                  </a:spcAft>
                  <a:buClr>
                    <a:srgbClr val="182B47"/>
                  </a:buCl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r>
                  <a:rPr lang="es-MX" sz="1700" dirty="0">
                    <a:solidFill>
                      <a:srgbClr val="182B47"/>
                    </a:solidFill>
                  </a:rPr>
                  <a:t>Expresando la expresión anterior en términos de PIB nominal se obtiene:</a:t>
                </a:r>
              </a:p>
              <a:p>
                <a:pPr algn="just">
                  <a:buClr>
                    <a:srgbClr val="182B47"/>
                  </a:buClr>
                </a:pPr>
                <a:endParaRPr lang="es-MX" sz="1700" dirty="0">
                  <a:solidFill>
                    <a:srgbClr val="182B47"/>
                  </a:solidFill>
                </a:endParaRPr>
              </a:p>
              <a:p>
                <a:pPr algn="just">
                  <a:spcAft>
                    <a:spcPts val="1200"/>
                  </a:spcAft>
                  <a:buClr>
                    <a:srgbClr val="182B47"/>
                  </a:buClr>
                </a:pPr>
                <a:endParaRPr lang="es-MX" sz="1700" dirty="0">
                  <a:solidFill>
                    <a:srgbClr val="182B47"/>
                  </a:solidFill>
                </a:endParaRPr>
              </a:p>
              <a:p>
                <a:pPr algn="just">
                  <a:buClr>
                    <a:srgbClr val="182B47"/>
                  </a:buClr>
                </a:pPr>
                <a:r>
                  <a:rPr lang="es-MX" sz="1700" dirty="0">
                    <a:solidFill>
                      <a:srgbClr val="182B47"/>
                    </a:solidFill>
                  </a:rPr>
                  <a:t>Donde </a:t>
                </a: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𝑛</m:t>
                        </m:r>
                        <m:r>
                          <a:rPr lang="es-MX" sz="1700" b="0" i="1" smtClean="0">
                            <a:solidFill>
                              <a:srgbClr val="182B47"/>
                            </a:solidFill>
                            <a:latin typeface="Cambria Math" panose="02040503050406030204" pitchFamily="18" charset="0"/>
                          </a:rPr>
                          <m:t>𝑓𝑎</m:t>
                        </m:r>
                      </m:e>
                      <m:sub>
                        <m:r>
                          <a:rPr lang="es-MX" sz="1700" i="1">
                            <a:solidFill>
                              <a:srgbClr val="182B47"/>
                            </a:solidFill>
                            <a:latin typeface="Cambria Math" panose="02040503050406030204" pitchFamily="18" charset="0"/>
                          </a:rPr>
                          <m:t>𝑡</m:t>
                        </m:r>
                      </m:sub>
                    </m:sSub>
                    <m:r>
                      <a:rPr lang="es-MX" sz="1700" b="0" i="0" smtClean="0">
                        <a:solidFill>
                          <a:srgbClr val="182B47"/>
                        </a:solidFill>
                        <a:latin typeface="Cambria Math" panose="02040503050406030204" pitchFamily="18" charset="0"/>
                      </a:rPr>
                      <m:t> </m:t>
                    </m:r>
                    <m:r>
                      <m:rPr>
                        <m:sty m:val="p"/>
                      </m:rPr>
                      <a:rPr lang="es-MX" sz="1700" b="0" i="0" smtClean="0">
                        <a:solidFill>
                          <a:srgbClr val="182B47"/>
                        </a:solidFill>
                        <a:latin typeface="Cambria Math" panose="02040503050406030204" pitchFamily="18" charset="0"/>
                      </a:rPr>
                      <m:t>y</m:t>
                    </m:r>
                    <m:r>
                      <a:rPr lang="es-MX" sz="1700" b="0" i="0" smtClean="0">
                        <a:solidFill>
                          <a:srgbClr val="182B47"/>
                        </a:solidFill>
                        <a:latin typeface="Cambria Math" panose="02040503050406030204" pitchFamily="18" charset="0"/>
                      </a:rPr>
                      <m:t> </m:t>
                    </m:r>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𝑐𝑎</m:t>
                        </m:r>
                      </m:e>
                      <m:sub>
                        <m:r>
                          <a:rPr lang="es-MX" sz="1700" i="1">
                            <a:solidFill>
                              <a:srgbClr val="182B47"/>
                            </a:solidFill>
                            <a:latin typeface="Cambria Math" panose="02040503050406030204" pitchFamily="18" charset="0"/>
                          </a:rPr>
                          <m:t>𝑡</m:t>
                        </m:r>
                      </m:sub>
                    </m:sSub>
                  </m:oMath>
                </a14:m>
                <a:r>
                  <a:rPr lang="es-MX" sz="1700" dirty="0">
                    <a:solidFill>
                      <a:srgbClr val="182B47"/>
                    </a:solidFill>
                  </a:rPr>
                  <a:t> denotan la relación entre el NFA y CA y el PIB nominal, respectivamente, </a:t>
                </a:r>
                <a14:m>
                  <m:oMath xmlns:m="http://schemas.openxmlformats.org/officeDocument/2006/math">
                    <m:sSub>
                      <m:sSubPr>
                        <m:ctrlPr>
                          <a:rPr lang="es-MX" sz="1800" i="1">
                            <a:solidFill>
                              <a:srgbClr val="182B47"/>
                            </a:solidFill>
                            <a:latin typeface="Cambria Math" panose="02040503050406030204" pitchFamily="18" charset="0"/>
                          </a:rPr>
                        </m:ctrlPr>
                      </m:sSubPr>
                      <m:e>
                        <m:r>
                          <a:rPr lang="es-MX" sz="1800" i="1">
                            <a:solidFill>
                              <a:srgbClr val="182B47"/>
                            </a:solidFill>
                            <a:latin typeface="Cambria Math" panose="02040503050406030204" pitchFamily="18" charset="0"/>
                          </a:rPr>
                          <m:t>𝜋</m:t>
                        </m:r>
                      </m:e>
                      <m:sub>
                        <m:r>
                          <a:rPr lang="es-MX" sz="1800" i="1">
                            <a:solidFill>
                              <a:srgbClr val="182B47"/>
                            </a:solidFill>
                            <a:latin typeface="Cambria Math" panose="02040503050406030204" pitchFamily="18" charset="0"/>
                          </a:rPr>
                          <m:t>𝑡</m:t>
                        </m:r>
                      </m:sub>
                    </m:sSub>
                    <m:r>
                      <a:rPr lang="es-MX" sz="1800" b="0" i="1" smtClean="0">
                        <a:solidFill>
                          <a:srgbClr val="182B47"/>
                        </a:solidFill>
                        <a:latin typeface="Cambria Math" panose="02040503050406030204" pitchFamily="18" charset="0"/>
                      </a:rPr>
                      <m:t> </m:t>
                    </m:r>
                  </m:oMath>
                </a14:m>
                <a:r>
                  <a:rPr lang="es-MX" sz="1700" dirty="0">
                    <a:solidFill>
                      <a:srgbClr val="182B47"/>
                    </a:solidFill>
                  </a:rPr>
                  <a:t>es la tasa de inflación y </a:t>
                </a:r>
                <a14:m>
                  <m:oMath xmlns:m="http://schemas.openxmlformats.org/officeDocument/2006/math">
                    <m:sSub>
                      <m:sSubPr>
                        <m:ctrlPr>
                          <a:rPr lang="es-MX" sz="1800" i="1">
                            <a:solidFill>
                              <a:srgbClr val="182B47"/>
                            </a:solidFill>
                            <a:latin typeface="Cambria Math" panose="02040503050406030204" pitchFamily="18" charset="0"/>
                          </a:rPr>
                        </m:ctrlPr>
                      </m:sSubPr>
                      <m:e>
                        <m:r>
                          <a:rPr lang="es-MX" sz="1800" i="1">
                            <a:solidFill>
                              <a:srgbClr val="182B47"/>
                            </a:solidFill>
                            <a:latin typeface="Cambria Math" panose="02040503050406030204" pitchFamily="18" charset="0"/>
                          </a:rPr>
                          <m:t>𝑔</m:t>
                        </m:r>
                      </m:e>
                      <m:sub>
                        <m:r>
                          <a:rPr lang="es-MX" sz="1800" i="1">
                            <a:solidFill>
                              <a:srgbClr val="182B47"/>
                            </a:solidFill>
                            <a:latin typeface="Cambria Math" panose="02040503050406030204" pitchFamily="18" charset="0"/>
                          </a:rPr>
                          <m:t>𝑡</m:t>
                        </m:r>
                      </m:sub>
                    </m:sSub>
                  </m:oMath>
                </a14:m>
                <a:r>
                  <a:rPr lang="es-MX" sz="1700" dirty="0">
                    <a:solidFill>
                      <a:srgbClr val="182B47"/>
                    </a:solidFill>
                  </a:rPr>
                  <a:t> la tasa de crecimiento del PIB real. </a:t>
                </a:r>
              </a:p>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95808" y="782885"/>
                <a:ext cx="10972800" cy="5256583"/>
              </a:xfrm>
              <a:prstGeom prst="rect">
                <a:avLst/>
              </a:prstGeom>
              <a:blipFill>
                <a:blip r:embed="rId2"/>
                <a:stretch>
                  <a:fillRect l="-444" t="-348" r="-33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974497B-1820-40FB-8288-D5E7ED582CC4}"/>
              </a:ext>
            </a:extLst>
          </p:cNvPr>
          <p:cNvSpPr txBox="1"/>
          <p:nvPr/>
        </p:nvSpPr>
        <p:spPr>
          <a:xfrm>
            <a:off x="647571" y="399039"/>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Enfoque de sostenibilidad externa</a:t>
            </a:r>
            <a:endParaRPr lang="es-MX" sz="2000" dirty="0">
              <a:solidFill>
                <a:srgbClr val="182B47"/>
              </a:solidFill>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DBE1038-9D52-4AD0-8E9B-4B0EE78F264F}"/>
                  </a:ext>
                </a:extLst>
              </p:cNvPr>
              <p:cNvSpPr txBox="1"/>
              <p:nvPr/>
            </p:nvSpPr>
            <p:spPr>
              <a:xfrm>
                <a:off x="4626367" y="3551572"/>
                <a:ext cx="29392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𝑁</m:t>
                          </m:r>
                          <m:r>
                            <a:rPr lang="es-MX" b="0" i="1" smtClean="0">
                              <a:solidFill>
                                <a:srgbClr val="182B47"/>
                              </a:solidFill>
                              <a:latin typeface="Cambria Math" panose="02040503050406030204" pitchFamily="18" charset="0"/>
                            </a:rPr>
                            <m:t>𝐹𝐴</m:t>
                          </m:r>
                        </m:e>
                        <m:sub>
                          <m:r>
                            <a:rPr lang="es-MX" i="1">
                              <a:solidFill>
                                <a:srgbClr val="182B47"/>
                              </a:solidFill>
                              <a:latin typeface="Cambria Math" panose="02040503050406030204" pitchFamily="18" charset="0"/>
                            </a:rPr>
                            <m:t>𝑡</m:t>
                          </m:r>
                        </m:sub>
                      </m:sSub>
                      <m:r>
                        <a:rPr lang="es-MX" i="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𝑁</m:t>
                          </m:r>
                          <m:r>
                            <a:rPr lang="es-MX" b="0" i="1" smtClean="0">
                              <a:solidFill>
                                <a:srgbClr val="182B47"/>
                              </a:solidFill>
                              <a:latin typeface="Cambria Math" panose="02040503050406030204" pitchFamily="18" charset="0"/>
                            </a:rPr>
                            <m:t>𝐹𝐴</m:t>
                          </m:r>
                        </m:e>
                        <m:sub>
                          <m:r>
                            <a:rPr lang="es-MX" i="1">
                              <a:solidFill>
                                <a:srgbClr val="182B47"/>
                              </a:solidFill>
                              <a:latin typeface="Cambria Math" panose="02040503050406030204" pitchFamily="18" charset="0"/>
                            </a:rPr>
                            <m:t>𝑡</m:t>
                          </m:r>
                          <m:r>
                            <a:rPr lang="es-MX" b="0" i="1" smtClean="0">
                              <a:solidFill>
                                <a:srgbClr val="182B47"/>
                              </a:solidFill>
                              <a:latin typeface="Cambria Math" panose="02040503050406030204" pitchFamily="18" charset="0"/>
                            </a:rPr>
                            <m:t>−1</m:t>
                          </m:r>
                        </m:sub>
                      </m:sSub>
                      <m:r>
                        <a:rPr lang="es-MX" i="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𝐶</m:t>
                          </m:r>
                          <m:r>
                            <a:rPr lang="es-MX" b="0" i="1" smtClean="0">
                              <a:solidFill>
                                <a:srgbClr val="182B47"/>
                              </a:solidFill>
                              <a:latin typeface="Cambria Math" panose="02040503050406030204" pitchFamily="18" charset="0"/>
                            </a:rPr>
                            <m:t>𝐴</m:t>
                          </m:r>
                        </m:e>
                        <m:sub>
                          <m:r>
                            <a:rPr lang="es-MX" i="1">
                              <a:solidFill>
                                <a:srgbClr val="182B47"/>
                              </a:solidFill>
                              <a:latin typeface="Cambria Math" panose="02040503050406030204" pitchFamily="18" charset="0"/>
                            </a:rPr>
                            <m:t>𝑡</m:t>
                          </m:r>
                        </m:sub>
                      </m:sSub>
                      <m:r>
                        <a:rPr lang="es-MX" b="0" i="1" smtClean="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𝑉</m:t>
                          </m:r>
                          <m:r>
                            <a:rPr lang="es-MX" i="1">
                              <a:solidFill>
                                <a:srgbClr val="182B47"/>
                              </a:solidFill>
                              <a:latin typeface="Cambria Math" panose="02040503050406030204" pitchFamily="18" charset="0"/>
                            </a:rPr>
                            <m:t>𝐶</m:t>
                          </m:r>
                        </m:e>
                        <m:sub>
                          <m:r>
                            <a:rPr lang="es-MX" i="1">
                              <a:solidFill>
                                <a:srgbClr val="182B47"/>
                              </a:solidFill>
                              <a:latin typeface="Cambria Math" panose="02040503050406030204" pitchFamily="18" charset="0"/>
                            </a:rPr>
                            <m:t>𝑡</m:t>
                          </m:r>
                        </m:sub>
                      </m:sSub>
                    </m:oMath>
                  </m:oMathPara>
                </a14:m>
                <a:endParaRPr lang="es-MX" dirty="0"/>
              </a:p>
            </p:txBody>
          </p:sp>
        </mc:Choice>
        <mc:Fallback xmlns="">
          <p:sp>
            <p:nvSpPr>
              <p:cNvPr id="2" name="CuadroTexto 1">
                <a:extLst>
                  <a:ext uri="{FF2B5EF4-FFF2-40B4-BE49-F238E27FC236}">
                    <a16:creationId xmlns:a16="http://schemas.microsoft.com/office/drawing/2014/main" id="{3DBE1038-9D52-4AD0-8E9B-4B0EE78F264F}"/>
                  </a:ext>
                </a:extLst>
              </p:cNvPr>
              <p:cNvSpPr txBox="1">
                <a:spLocks noRot="1" noChangeAspect="1" noMove="1" noResize="1" noEditPoints="1" noAdjustHandles="1" noChangeArrowheads="1" noChangeShapeType="1" noTextEdit="1"/>
              </p:cNvSpPr>
              <p:nvPr/>
            </p:nvSpPr>
            <p:spPr>
              <a:xfrm>
                <a:off x="4626367" y="3551572"/>
                <a:ext cx="2939266" cy="276999"/>
              </a:xfrm>
              <a:prstGeom prst="rect">
                <a:avLst/>
              </a:prstGeom>
              <a:blipFill>
                <a:blip r:embed="rId3"/>
                <a:stretch>
                  <a:fillRect l="-1452" r="-207" b="-1555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2B718A-B8A0-476D-BB19-327413A715F3}"/>
                  </a:ext>
                </a:extLst>
              </p:cNvPr>
              <p:cNvSpPr txBox="1"/>
              <p:nvPr/>
            </p:nvSpPr>
            <p:spPr>
              <a:xfrm>
                <a:off x="4410211" y="4365017"/>
                <a:ext cx="3774944"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𝑛</m:t>
                          </m:r>
                          <m:r>
                            <a:rPr lang="es-MX" b="0" i="1" smtClean="0">
                              <a:solidFill>
                                <a:srgbClr val="182B47"/>
                              </a:solidFill>
                              <a:latin typeface="Cambria Math" panose="02040503050406030204" pitchFamily="18" charset="0"/>
                            </a:rPr>
                            <m:t>𝑓𝑎</m:t>
                          </m:r>
                        </m:e>
                        <m:sub>
                          <m:r>
                            <a:rPr lang="es-MX" i="1">
                              <a:solidFill>
                                <a:srgbClr val="182B47"/>
                              </a:solidFill>
                              <a:latin typeface="Cambria Math" panose="02040503050406030204" pitchFamily="18" charset="0"/>
                            </a:rPr>
                            <m:t>𝑡</m:t>
                          </m:r>
                        </m:sub>
                      </m:sSub>
                      <m:r>
                        <a:rPr lang="es-MX" i="0">
                          <a:solidFill>
                            <a:srgbClr val="182B47"/>
                          </a:solidFill>
                          <a:latin typeface="Cambria Math" panose="02040503050406030204" pitchFamily="18" charset="0"/>
                        </a:rPr>
                        <m:t>−</m:t>
                      </m:r>
                      <m:f>
                        <m:fPr>
                          <m:ctrlPr>
                            <a:rPr lang="es-MX" i="1">
                              <a:solidFill>
                                <a:srgbClr val="182B47"/>
                              </a:solidFill>
                              <a:latin typeface="Cambria Math" panose="02040503050406030204" pitchFamily="18" charset="0"/>
                            </a:rPr>
                          </m:ctrlPr>
                        </m:fPr>
                        <m:num>
                          <m:r>
                            <a:rPr lang="es-MX" i="0">
                              <a:solidFill>
                                <a:srgbClr val="182B47"/>
                              </a:solidFill>
                              <a:latin typeface="Cambria Math" panose="02040503050406030204" pitchFamily="18" charset="0"/>
                            </a:rPr>
                            <m:t>1</m:t>
                          </m:r>
                        </m:num>
                        <m:den>
                          <m:d>
                            <m:dPr>
                              <m:ctrlPr>
                                <a:rPr lang="es-MX" i="1">
                                  <a:solidFill>
                                    <a:srgbClr val="182B47"/>
                                  </a:solidFill>
                                  <a:latin typeface="Cambria Math" panose="02040503050406030204" pitchFamily="18" charset="0"/>
                                </a:rPr>
                              </m:ctrlPr>
                            </m:dPr>
                            <m:e>
                              <m:r>
                                <a:rPr lang="es-MX" i="0">
                                  <a:solidFill>
                                    <a:srgbClr val="182B47"/>
                                  </a:solidFill>
                                  <a:latin typeface="Cambria Math" panose="02040503050406030204" pitchFamily="18" charset="0"/>
                                </a:rPr>
                                <m:t>1+</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𝜋</m:t>
                                  </m:r>
                                </m:e>
                                <m:sub>
                                  <m:r>
                                    <a:rPr lang="es-MX" i="1">
                                      <a:solidFill>
                                        <a:srgbClr val="182B47"/>
                                      </a:solidFill>
                                      <a:latin typeface="Cambria Math" panose="02040503050406030204" pitchFamily="18" charset="0"/>
                                    </a:rPr>
                                    <m:t>𝑡</m:t>
                                  </m:r>
                                </m:sub>
                              </m:sSub>
                            </m:e>
                          </m:d>
                          <m:d>
                            <m:dPr>
                              <m:ctrlPr>
                                <a:rPr lang="es-MX" i="1">
                                  <a:solidFill>
                                    <a:srgbClr val="182B47"/>
                                  </a:solidFill>
                                  <a:latin typeface="Cambria Math" panose="02040503050406030204" pitchFamily="18" charset="0"/>
                                </a:rPr>
                              </m:ctrlPr>
                            </m:dPr>
                            <m:e>
                              <m:r>
                                <a:rPr lang="es-MX">
                                  <a:solidFill>
                                    <a:srgbClr val="182B47"/>
                                  </a:solidFill>
                                  <a:latin typeface="Cambria Math" panose="02040503050406030204" pitchFamily="18" charset="0"/>
                                </a:rPr>
                                <m:t>1+</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𝑔</m:t>
                                  </m:r>
                                </m:e>
                                <m:sub>
                                  <m:r>
                                    <a:rPr lang="es-MX" i="1">
                                      <a:solidFill>
                                        <a:srgbClr val="182B47"/>
                                      </a:solidFill>
                                      <a:latin typeface="Cambria Math" panose="02040503050406030204" pitchFamily="18" charset="0"/>
                                    </a:rPr>
                                    <m:t>𝑡</m:t>
                                  </m:r>
                                </m:sub>
                              </m:sSub>
                            </m:e>
                          </m:d>
                        </m:den>
                      </m:f>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𝑛𝑓𝑎</m:t>
                          </m:r>
                        </m:e>
                        <m:sub>
                          <m:r>
                            <a:rPr lang="es-MX" i="1">
                              <a:solidFill>
                                <a:srgbClr val="182B47"/>
                              </a:solidFill>
                              <a:latin typeface="Cambria Math" panose="02040503050406030204" pitchFamily="18" charset="0"/>
                            </a:rPr>
                            <m:t>𝑡</m:t>
                          </m:r>
                          <m:r>
                            <a:rPr lang="es-MX" b="0" i="1" smtClean="0">
                              <a:solidFill>
                                <a:srgbClr val="182B47"/>
                              </a:solidFill>
                              <a:latin typeface="Cambria Math" panose="02040503050406030204" pitchFamily="18" charset="0"/>
                            </a:rPr>
                            <m:t>−1</m:t>
                          </m:r>
                        </m:sub>
                      </m:sSub>
                      <m:r>
                        <a:rPr lang="es-MX" b="0" i="1" smtClean="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𝑐𝑎</m:t>
                          </m:r>
                        </m:e>
                        <m:sub>
                          <m:r>
                            <a:rPr lang="es-MX" i="1">
                              <a:solidFill>
                                <a:srgbClr val="182B47"/>
                              </a:solidFill>
                              <a:latin typeface="Cambria Math" panose="02040503050406030204" pitchFamily="18" charset="0"/>
                            </a:rPr>
                            <m:t>𝑡</m:t>
                          </m:r>
                        </m:sub>
                      </m:sSub>
                    </m:oMath>
                  </m:oMathPara>
                </a14:m>
                <a:endParaRPr lang="es-MX" dirty="0"/>
              </a:p>
            </p:txBody>
          </p:sp>
        </mc:Choice>
        <mc:Fallback xmlns="">
          <p:sp>
            <p:nvSpPr>
              <p:cNvPr id="3" name="CuadroTexto 2">
                <a:extLst>
                  <a:ext uri="{FF2B5EF4-FFF2-40B4-BE49-F238E27FC236}">
                    <a16:creationId xmlns:a16="http://schemas.microsoft.com/office/drawing/2014/main" id="{062B718A-B8A0-476D-BB19-327413A715F3}"/>
                  </a:ext>
                </a:extLst>
              </p:cNvPr>
              <p:cNvSpPr txBox="1">
                <a:spLocks noRot="1" noChangeAspect="1" noMove="1" noResize="1" noEditPoints="1" noAdjustHandles="1" noChangeArrowheads="1" noChangeShapeType="1" noTextEdit="1"/>
              </p:cNvSpPr>
              <p:nvPr/>
            </p:nvSpPr>
            <p:spPr>
              <a:xfrm>
                <a:off x="4410211" y="4365017"/>
                <a:ext cx="3774944" cy="569002"/>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68722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647571" y="314833"/>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Enfoque de sostenibilidad externa</a:t>
            </a:r>
            <a:endParaRPr lang="es-MX" sz="2000" dirty="0">
              <a:solidFill>
                <a:srgbClr val="182B47"/>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2B718A-B8A0-476D-BB19-327413A715F3}"/>
                  </a:ext>
                </a:extLst>
              </p:cNvPr>
              <p:cNvSpPr txBox="1"/>
              <p:nvPr/>
            </p:nvSpPr>
            <p:spPr>
              <a:xfrm>
                <a:off x="4547050" y="1276805"/>
                <a:ext cx="3097899"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solidFill>
                            <a:srgbClr val="182B47"/>
                          </a:solidFill>
                          <a:latin typeface="Cambria Math" panose="02040503050406030204" pitchFamily="18" charset="0"/>
                        </a:rPr>
                        <m:t>𝑐</m:t>
                      </m:r>
                      <m:r>
                        <a:rPr lang="es-MX" b="0" i="1" smtClean="0">
                          <a:solidFill>
                            <a:srgbClr val="182B47"/>
                          </a:solidFill>
                          <a:latin typeface="Cambria Math" panose="02040503050406030204" pitchFamily="18" charset="0"/>
                        </a:rPr>
                        <m:t>𝑎</m:t>
                      </m:r>
                      <m:r>
                        <a:rPr lang="es-MX" b="0" i="1" smtClean="0">
                          <a:solidFill>
                            <a:srgbClr val="182B47"/>
                          </a:solidFill>
                          <a:latin typeface="Cambria Math" panose="02040503050406030204" pitchFamily="18" charset="0"/>
                        </a:rPr>
                        <m:t>=1−</m:t>
                      </m:r>
                      <m:f>
                        <m:fPr>
                          <m:ctrlPr>
                            <a:rPr lang="es-MX" i="1">
                              <a:solidFill>
                                <a:srgbClr val="182B47"/>
                              </a:solidFill>
                              <a:latin typeface="Cambria Math" panose="02040503050406030204" pitchFamily="18" charset="0"/>
                            </a:rPr>
                          </m:ctrlPr>
                        </m:fPr>
                        <m:num>
                          <m:r>
                            <a:rPr lang="es-MX" i="0">
                              <a:solidFill>
                                <a:srgbClr val="182B47"/>
                              </a:solidFill>
                              <a:latin typeface="Cambria Math" panose="02040503050406030204" pitchFamily="18" charset="0"/>
                            </a:rPr>
                            <m:t>1</m:t>
                          </m:r>
                        </m:num>
                        <m:den>
                          <m:d>
                            <m:dPr>
                              <m:ctrlPr>
                                <a:rPr lang="es-MX" i="1">
                                  <a:solidFill>
                                    <a:srgbClr val="182B47"/>
                                  </a:solidFill>
                                  <a:latin typeface="Cambria Math" panose="02040503050406030204" pitchFamily="18" charset="0"/>
                                </a:rPr>
                              </m:ctrlPr>
                            </m:dPr>
                            <m:e>
                              <m:r>
                                <a:rPr lang="es-MX" i="0">
                                  <a:solidFill>
                                    <a:srgbClr val="182B47"/>
                                  </a:solidFill>
                                  <a:latin typeface="Cambria Math" panose="02040503050406030204" pitchFamily="18" charset="0"/>
                                </a:rPr>
                                <m:t>1+</m:t>
                              </m:r>
                              <m:r>
                                <m:rPr>
                                  <m:sty m:val="p"/>
                                </m:rPr>
                                <a:rPr lang="el-GR" i="1" smtClean="0">
                                  <a:solidFill>
                                    <a:srgbClr val="182B47"/>
                                  </a:solidFill>
                                  <a:latin typeface="Cambria Math" panose="02040503050406030204" pitchFamily="18" charset="0"/>
                                </a:rPr>
                                <m:t>π</m:t>
                              </m:r>
                            </m:e>
                          </m:d>
                          <m:d>
                            <m:dPr>
                              <m:ctrlPr>
                                <a:rPr lang="es-MX" i="1">
                                  <a:solidFill>
                                    <a:srgbClr val="182B47"/>
                                  </a:solidFill>
                                  <a:latin typeface="Cambria Math" panose="02040503050406030204" pitchFamily="18" charset="0"/>
                                </a:rPr>
                              </m:ctrlPr>
                            </m:dPr>
                            <m:e>
                              <m:r>
                                <a:rPr lang="es-MX">
                                  <a:solidFill>
                                    <a:srgbClr val="182B47"/>
                                  </a:solidFill>
                                  <a:latin typeface="Cambria Math" panose="02040503050406030204" pitchFamily="18" charset="0"/>
                                </a:rPr>
                                <m:t>1+</m:t>
                              </m:r>
                              <m:r>
                                <a:rPr lang="es-MX" b="0" i="1" smtClean="0">
                                  <a:solidFill>
                                    <a:srgbClr val="182B47"/>
                                  </a:solidFill>
                                  <a:latin typeface="Cambria Math" panose="02040503050406030204" pitchFamily="18" charset="0"/>
                                </a:rPr>
                                <m:t>𝑔</m:t>
                              </m:r>
                            </m:e>
                          </m:d>
                        </m:den>
                      </m:f>
                      <m:r>
                        <a:rPr lang="es-MX" b="0" i="1" smtClean="0">
                          <a:solidFill>
                            <a:srgbClr val="182B47"/>
                          </a:solidFill>
                          <a:latin typeface="Cambria Math" panose="02040503050406030204" pitchFamily="18" charset="0"/>
                        </a:rPr>
                        <m:t>(</m:t>
                      </m:r>
                      <m:r>
                        <a:rPr lang="es-MX" b="0" i="1" smtClean="0">
                          <a:solidFill>
                            <a:srgbClr val="182B47"/>
                          </a:solidFill>
                          <a:latin typeface="Cambria Math" panose="02040503050406030204" pitchFamily="18" charset="0"/>
                        </a:rPr>
                        <m:t>𝑛𝑓𝑎</m:t>
                      </m:r>
                      <m:r>
                        <a:rPr lang="es-MX" b="0" i="1" smtClean="0">
                          <a:solidFill>
                            <a:srgbClr val="182B47"/>
                          </a:solidFill>
                          <a:latin typeface="Cambria Math" panose="02040503050406030204" pitchFamily="18" charset="0"/>
                        </a:rPr>
                        <m:t>)</m:t>
                      </m:r>
                    </m:oMath>
                  </m:oMathPara>
                </a14:m>
                <a:endParaRPr lang="es-MX" dirty="0"/>
              </a:p>
            </p:txBody>
          </p:sp>
        </mc:Choice>
        <mc:Fallback xmlns="">
          <p:sp>
            <p:nvSpPr>
              <p:cNvPr id="3" name="CuadroTexto 2">
                <a:extLst>
                  <a:ext uri="{FF2B5EF4-FFF2-40B4-BE49-F238E27FC236}">
                    <a16:creationId xmlns:a16="http://schemas.microsoft.com/office/drawing/2014/main" id="{062B718A-B8A0-476D-BB19-327413A715F3}"/>
                  </a:ext>
                </a:extLst>
              </p:cNvPr>
              <p:cNvSpPr txBox="1">
                <a:spLocks noRot="1" noChangeAspect="1" noMove="1" noResize="1" noEditPoints="1" noAdjustHandles="1" noChangeArrowheads="1" noChangeShapeType="1" noTextEdit="1"/>
              </p:cNvSpPr>
              <p:nvPr/>
            </p:nvSpPr>
            <p:spPr>
              <a:xfrm>
                <a:off x="4547050" y="1276805"/>
                <a:ext cx="3097899" cy="569002"/>
              </a:xfrm>
              <a:prstGeom prst="rect">
                <a:avLst/>
              </a:prstGeom>
              <a:blipFill>
                <a:blip r:embed="rId2"/>
                <a:stretch>
                  <a:fillRect/>
                </a:stretch>
              </a:blipFill>
            </p:spPr>
            <p:txBody>
              <a:bodyPr/>
              <a:lstStyle/>
              <a:p>
                <a:r>
                  <a:rPr lang="es-MX">
                    <a:noFill/>
                  </a:rPr>
                  <a:t> </a:t>
                </a:r>
              </a:p>
            </p:txBody>
          </p:sp>
        </mc:Fallback>
      </mc:AlternateContent>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23164F7-C42D-4A93-92EB-555B4414A03F}"/>
                  </a:ext>
                </a:extLst>
              </p:cNvPr>
              <p:cNvSpPr txBox="1"/>
              <p:nvPr/>
            </p:nvSpPr>
            <p:spPr>
              <a:xfrm>
                <a:off x="331703" y="782885"/>
                <a:ext cx="11452651" cy="5128968"/>
              </a:xfrm>
              <a:prstGeom prst="rect">
                <a:avLst/>
              </a:prstGeom>
              <a:noFill/>
            </p:spPr>
            <p:txBody>
              <a:bodyPr wrap="square">
                <a:spAutoFit/>
              </a:bodyPr>
              <a:lstStyle/>
              <a:p>
                <a:pPr algn="just"/>
                <a:r>
                  <a:rPr lang="es-MX" sz="1700" dirty="0">
                    <a:latin typeface="Calibri" panose="020F0502020204030204" pitchFamily="34" charset="0"/>
                    <a:cs typeface="Calibri" panose="020F0502020204030204" pitchFamily="34" charset="0"/>
                  </a:rPr>
                  <a:t>En el estado estacionario, que denota variables sin un subíndice temporal, la balanza en cuenta corriente (CA) estabiliza la relación NFA/PIB en un momento dado.</a:t>
                </a:r>
              </a:p>
              <a:p>
                <a:pPr algn="just"/>
                <a:r>
                  <a:rPr lang="es-MX" sz="1700" dirty="0">
                    <a:latin typeface="Calibri" panose="020F0502020204030204" pitchFamily="34" charset="0"/>
                    <a:cs typeface="Calibri" panose="020F0502020204030204" pitchFamily="34" charset="0"/>
                  </a:rPr>
                  <a:t>								</a:t>
                </a:r>
              </a:p>
              <a:p>
                <a:pPr algn="just">
                  <a:spcAft>
                    <a:spcPts val="1200"/>
                  </a:spcAft>
                </a:pPr>
                <a:endParaRPr lang="es-MX" sz="1700" dirty="0">
                  <a:latin typeface="Calibri" panose="020F0502020204030204" pitchFamily="34" charset="0"/>
                  <a:cs typeface="Calibri" panose="020F0502020204030204" pitchFamily="34" charset="0"/>
                </a:endParaRPr>
              </a:p>
              <a:p>
                <a:pPr algn="just"/>
                <a:r>
                  <a:rPr lang="es-MX" sz="1700" dirty="0">
                    <a:latin typeface="Calibri" panose="020F0502020204030204" pitchFamily="34" charset="0"/>
                    <a:cs typeface="Calibri" panose="020F0502020204030204" pitchFamily="34" charset="0"/>
                  </a:rPr>
                  <a:t>Es necesario descomponer aún más la balanza en cuenta corriente en exportaciones y transferencias netas (</a:t>
                </a:r>
                <a14:m>
                  <m:oMath xmlns:m="http://schemas.openxmlformats.org/officeDocument/2006/math">
                    <m:sSub>
                      <m:sSubPr>
                        <m:ctrlPr>
                          <a:rPr lang="es-MX" sz="1700" i="1" dirty="0">
                            <a:solidFill>
                              <a:srgbClr val="836967"/>
                            </a:solidFill>
                            <a:latin typeface="Cambria Math" panose="02040503050406030204" pitchFamily="18" charset="0"/>
                          </a:rPr>
                        </m:ctrlPr>
                      </m:sSubPr>
                      <m:e>
                        <m:r>
                          <a:rPr lang="es-MX" sz="1700" i="1" dirty="0">
                            <a:latin typeface="Cambria Math" panose="02040503050406030204" pitchFamily="18" charset="0"/>
                          </a:rPr>
                          <m:t>𝑛</m:t>
                        </m:r>
                        <m:r>
                          <a:rPr lang="es-MX" sz="1700" b="0" i="1" dirty="0" smtClean="0">
                            <a:latin typeface="Cambria Math" panose="02040503050406030204" pitchFamily="18" charset="0"/>
                          </a:rPr>
                          <m:t>𝑥𝑡</m:t>
                        </m:r>
                      </m:e>
                      <m:sub>
                        <m:r>
                          <a:rPr lang="es-MX" sz="1700" i="1" dirty="0">
                            <a:latin typeface="Cambria Math" panose="02040503050406030204" pitchFamily="18" charset="0"/>
                          </a:rPr>
                          <m:t>𝑡</m:t>
                        </m:r>
                      </m:sub>
                    </m:sSub>
                  </m:oMath>
                </a14:m>
                <a:r>
                  <a:rPr lang="es-MX" sz="1700" dirty="0">
                    <a:latin typeface="Calibri" panose="020F0502020204030204" pitchFamily="34" charset="0"/>
                    <a:cs typeface="Calibri" panose="020F0502020204030204" pitchFamily="34" charset="0"/>
                  </a:rPr>
                  <a:t>) y pagos netos de intereses (suponiendo la misma tasa de rendimiento real tanto para los activos como para los pasivos externos rezagados) para conocer cómo la composición de la cuenta corriente debería estabilizarse con el tiempo. </a:t>
                </a:r>
              </a:p>
              <a:p>
                <a:pPr algn="ctr">
                  <a:spcBef>
                    <a:spcPts val="1200"/>
                  </a:spcBef>
                  <a:spcAft>
                    <a:spcPts val="600"/>
                  </a:spcAft>
                </a:pPr>
                <a14:m>
                  <m:oMath xmlns:m="http://schemas.openxmlformats.org/officeDocument/2006/math">
                    <m:sSub>
                      <m:sSubPr>
                        <m:ctrlPr>
                          <a:rPr lang="es-MX" sz="1700" i="1" dirty="0" smtClean="0">
                            <a:solidFill>
                              <a:srgbClr val="836967"/>
                            </a:solidFill>
                            <a:latin typeface="Cambria Math" panose="02040503050406030204" pitchFamily="18" charset="0"/>
                          </a:rPr>
                        </m:ctrlPr>
                      </m:sSubPr>
                      <m:e>
                        <m:r>
                          <a:rPr lang="es-MX" sz="1700" i="1" dirty="0" smtClean="0">
                            <a:latin typeface="Cambria Math" panose="02040503050406030204" pitchFamily="18" charset="0"/>
                          </a:rPr>
                          <m:t>𝑛</m:t>
                        </m:r>
                        <m:r>
                          <a:rPr lang="es-MX" sz="1700" b="0" i="1" dirty="0" smtClean="0">
                            <a:latin typeface="Cambria Math" panose="02040503050406030204" pitchFamily="18" charset="0"/>
                          </a:rPr>
                          <m:t>𝑓𝑎</m:t>
                        </m:r>
                      </m:e>
                      <m:sub>
                        <m:r>
                          <a:rPr lang="es-MX" sz="1700" i="1" dirty="0" smtClean="0">
                            <a:latin typeface="Cambria Math" panose="02040503050406030204" pitchFamily="18" charset="0"/>
                          </a:rPr>
                          <m:t>𝑡</m:t>
                        </m:r>
                      </m:sub>
                    </m:sSub>
                    <m:r>
                      <a:rPr lang="es-MX" sz="1700" i="0" dirty="0" smtClean="0">
                        <a:latin typeface="Cambria Math" panose="02040503050406030204" pitchFamily="18" charset="0"/>
                      </a:rPr>
                      <m:t>=</m:t>
                    </m:r>
                    <m:sSub>
                      <m:sSubPr>
                        <m:ctrlPr>
                          <a:rPr lang="es-MX" sz="1700" i="1" dirty="0">
                            <a:solidFill>
                              <a:srgbClr val="836967"/>
                            </a:solidFill>
                            <a:latin typeface="Cambria Math" panose="02040503050406030204" pitchFamily="18" charset="0"/>
                          </a:rPr>
                        </m:ctrlPr>
                      </m:sSubPr>
                      <m:e>
                        <m:r>
                          <a:rPr lang="es-MX" sz="1700" i="1" dirty="0">
                            <a:latin typeface="Cambria Math" panose="02040503050406030204" pitchFamily="18" charset="0"/>
                          </a:rPr>
                          <m:t>𝑛𝑥𝑡</m:t>
                        </m:r>
                      </m:e>
                      <m:sub>
                        <m:r>
                          <a:rPr lang="es-MX" sz="1700" i="1" dirty="0">
                            <a:latin typeface="Cambria Math" panose="02040503050406030204" pitchFamily="18" charset="0"/>
                          </a:rPr>
                          <m:t>𝑡</m:t>
                        </m:r>
                      </m:sub>
                    </m:sSub>
                    <m:r>
                      <a:rPr lang="es-MX" sz="1700" b="0" i="1" dirty="0" smtClean="0">
                        <a:latin typeface="Cambria Math" panose="02040503050406030204" pitchFamily="18" charset="0"/>
                      </a:rPr>
                      <m:t>+</m:t>
                    </m:r>
                    <m:f>
                      <m:fPr>
                        <m:ctrlPr>
                          <a:rPr lang="es-MX" sz="1700" i="1" dirty="0" smtClean="0">
                            <a:solidFill>
                              <a:srgbClr val="182B47"/>
                            </a:solidFill>
                            <a:latin typeface="Cambria Math" panose="02040503050406030204" pitchFamily="18" charset="0"/>
                          </a:rPr>
                        </m:ctrlPr>
                      </m:fPr>
                      <m:num>
                        <m:r>
                          <a:rPr lang="es-MX" sz="1700" b="0" i="0" dirty="0" smtClean="0">
                            <a:solidFill>
                              <a:srgbClr val="182B47"/>
                            </a:solidFill>
                            <a:latin typeface="Cambria Math" panose="02040503050406030204" pitchFamily="18" charset="0"/>
                          </a:rPr>
                          <m:t>1</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𝑟</m:t>
                            </m:r>
                          </m:e>
                          <m:sub>
                            <m:r>
                              <a:rPr lang="es-MX" sz="1700" i="1" dirty="0" smtClean="0">
                                <a:solidFill>
                                  <a:srgbClr val="182B47"/>
                                </a:solidFill>
                                <a:latin typeface="Cambria Math" panose="02040503050406030204" pitchFamily="18" charset="0"/>
                              </a:rPr>
                              <m:t>𝑡</m:t>
                            </m:r>
                          </m:sub>
                        </m:sSub>
                      </m:num>
                      <m:den>
                        <m:r>
                          <a:rPr lang="es-MX" sz="1700" b="0" i="1" dirty="0" smtClean="0">
                            <a:solidFill>
                              <a:srgbClr val="182B47"/>
                            </a:solidFill>
                            <a:latin typeface="Cambria Math" panose="02040503050406030204" pitchFamily="18" charset="0"/>
                          </a:rPr>
                          <m:t>1+</m:t>
                        </m:r>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𝑔</m:t>
                            </m:r>
                          </m:e>
                          <m:sub>
                            <m:r>
                              <a:rPr lang="es-MX" sz="1700" i="1" dirty="0">
                                <a:solidFill>
                                  <a:srgbClr val="182B47"/>
                                </a:solidFill>
                                <a:latin typeface="Cambria Math" panose="02040503050406030204" pitchFamily="18" charset="0"/>
                              </a:rPr>
                              <m:t>𝑡</m:t>
                            </m:r>
                          </m:sub>
                        </m:sSub>
                      </m:den>
                    </m:f>
                  </m:oMath>
                </a14:m>
                <a:r>
                  <a:rPr lang="es-MX" sz="1700" dirty="0">
                    <a:solidFill>
                      <a:srgbClr val="182B47"/>
                    </a:solidFill>
                    <a:latin typeface="Calibri" panose="020F0502020204030204" pitchFamily="34" charset="0"/>
                    <a:cs typeface="Calibri" panose="020F0502020204030204" pitchFamily="34" charset="0"/>
                  </a:rPr>
                  <a:t> </a:t>
                </a: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𝑛𝑓𝑎</m:t>
                        </m:r>
                      </m:e>
                      <m:sub>
                        <m:r>
                          <a:rPr lang="es-MX" sz="1700" i="1" dirty="0">
                            <a:solidFill>
                              <a:srgbClr val="182B47"/>
                            </a:solidFill>
                            <a:latin typeface="Cambria Math" panose="02040503050406030204" pitchFamily="18" charset="0"/>
                          </a:rPr>
                          <m:t>𝑡</m:t>
                        </m:r>
                        <m:r>
                          <a:rPr lang="es-MX" sz="1700" b="0" i="1" dirty="0" smtClean="0">
                            <a:solidFill>
                              <a:srgbClr val="182B47"/>
                            </a:solidFill>
                            <a:latin typeface="Cambria Math" panose="02040503050406030204" pitchFamily="18" charset="0"/>
                          </a:rPr>
                          <m:t>−1</m:t>
                        </m:r>
                      </m:sub>
                    </m:sSub>
                  </m:oMath>
                </a14:m>
                <a:endParaRPr lang="es-MX" sz="1700" dirty="0">
                  <a:latin typeface="Calibri" panose="020F0502020204030204" pitchFamily="34" charset="0"/>
                  <a:cs typeface="Calibri" panose="020F0502020204030204" pitchFamily="34" charset="0"/>
                </a:endParaRPr>
              </a:p>
              <a:p>
                <a:pPr>
                  <a:spcBef>
                    <a:spcPts val="1200"/>
                  </a:spcBef>
                  <a:spcAft>
                    <a:spcPts val="600"/>
                  </a:spcAft>
                </a:pPr>
                <a:r>
                  <a:rPr lang="es-MX" sz="1600" dirty="0"/>
                  <a:t>Esta expresión ilustra el vínculo entre la balanza comercial más las transferencias y la relación NFA/PIB siempre que sea persistente.</a:t>
                </a:r>
              </a:p>
              <a:p>
                <a:pPr>
                  <a:spcBef>
                    <a:spcPts val="1200"/>
                  </a:spcBef>
                  <a:spcAft>
                    <a:spcPts val="600"/>
                  </a:spcAft>
                </a:pPr>
                <a14:m>
                  <m:oMathPara xmlns:m="http://schemas.openxmlformats.org/officeDocument/2006/math">
                    <m:oMathParaPr>
                      <m:jc m:val="centerGroup"/>
                    </m:oMathParaPr>
                    <m:oMath xmlns:m="http://schemas.openxmlformats.org/officeDocument/2006/math">
                      <m:r>
                        <a:rPr lang="es-MX" sz="1700" i="1" dirty="0" smtClean="0">
                          <a:latin typeface="Cambria Math" panose="02040503050406030204" pitchFamily="18" charset="0"/>
                        </a:rPr>
                        <m:t>𝑛𝑥𝑡</m:t>
                      </m:r>
                      <m:r>
                        <a:rPr lang="es-MX" sz="1700" b="0" i="0" dirty="0" smtClean="0">
                          <a:solidFill>
                            <a:srgbClr val="182B47"/>
                          </a:solidFill>
                          <a:latin typeface="Cambria Math" panose="02040503050406030204" pitchFamily="18" charset="0"/>
                        </a:rPr>
                        <m:t>= </m:t>
                      </m:r>
                      <m:f>
                        <m:fPr>
                          <m:ctrlPr>
                            <a:rPr lang="es-MX" sz="1700" i="1" dirty="0" smtClean="0">
                              <a:solidFill>
                                <a:srgbClr val="182B47"/>
                              </a:solidFill>
                              <a:latin typeface="Cambria Math" panose="02040503050406030204" pitchFamily="18" charset="0"/>
                            </a:rPr>
                          </m:ctrlPr>
                        </m:fPr>
                        <m:num>
                          <m:r>
                            <a:rPr lang="es-MX" sz="1700" i="1" dirty="0">
                              <a:solidFill>
                                <a:srgbClr val="182B47"/>
                              </a:solidFill>
                              <a:latin typeface="Cambria Math" panose="02040503050406030204" pitchFamily="18" charset="0"/>
                            </a:rPr>
                            <m:t>𝑟</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𝑔</m:t>
                          </m:r>
                        </m:num>
                        <m:den>
                          <m:r>
                            <a:rPr lang="es-MX" sz="1700" b="0" i="1" dirty="0" smtClean="0">
                              <a:solidFill>
                                <a:srgbClr val="182B47"/>
                              </a:solidFill>
                              <a:latin typeface="Cambria Math" panose="02040503050406030204" pitchFamily="18" charset="0"/>
                            </a:rPr>
                            <m:t>1+</m:t>
                          </m:r>
                          <m:r>
                            <a:rPr lang="es-MX" sz="1700" i="1" dirty="0">
                              <a:solidFill>
                                <a:srgbClr val="182B47"/>
                              </a:solidFill>
                              <a:latin typeface="Cambria Math" panose="02040503050406030204" pitchFamily="18" charset="0"/>
                            </a:rPr>
                            <m:t>𝑔</m:t>
                          </m:r>
                        </m:den>
                      </m:f>
                      <m:r>
                        <a:rPr lang="es-MX" sz="1700" b="0" i="1" dirty="0" smtClean="0">
                          <a:latin typeface="Cambria Math" panose="02040503050406030204" pitchFamily="18" charset="0"/>
                        </a:rPr>
                        <m:t>𝑛𝑓𝑎</m:t>
                      </m:r>
                    </m:oMath>
                  </m:oMathPara>
                </a14:m>
                <a:endParaRPr lang="es-MX" sz="1700" dirty="0">
                  <a:latin typeface="Calibri" panose="020F0502020204030204" pitchFamily="34" charset="0"/>
                  <a:cs typeface="Calibri" panose="020F0502020204030204" pitchFamily="34" charset="0"/>
                </a:endParaRPr>
              </a:p>
              <a:p>
                <a:pPr marL="285750" indent="-285750">
                  <a:spcBef>
                    <a:spcPts val="1200"/>
                  </a:spcBef>
                  <a:spcAft>
                    <a:spcPts val="600"/>
                  </a:spcAft>
                  <a:buFont typeface="Arial" panose="020B0604020202020204" pitchFamily="34" charset="0"/>
                  <a:buChar char="•"/>
                </a:pPr>
                <a:r>
                  <a:rPr lang="es-MX" sz="1600" dirty="0"/>
                  <a:t>Para una economía deudora (&lt; 0), una tasa de crecimiento más baja requiere un saldo de cuenta corriente más alto o un saldo de exportaciones y transferencias netas más alto para estabilizar la relación NFA/PIB en un nivel de referencia. </a:t>
                </a:r>
              </a:p>
              <a:p>
                <a:pPr marL="285750" indent="-285750">
                  <a:spcBef>
                    <a:spcPts val="1200"/>
                  </a:spcBef>
                  <a:spcAft>
                    <a:spcPts val="600"/>
                  </a:spcAft>
                  <a:buFont typeface="Arial" panose="020B0604020202020204" pitchFamily="34" charset="0"/>
                  <a:buChar char="•"/>
                </a:pPr>
                <a:r>
                  <a:rPr lang="es-MX" sz="1600" dirty="0"/>
                  <a:t>De manera similar, para una economía deudora, una mayor tasa de rendimiento de los activos y pasivos externos requiere un mayor saldo de exportaciones y transferencias netas para estabilizar la relación NFA/PIB en un nivel de referencia.</a:t>
                </a:r>
                <a:endParaRPr lang="es-MX" sz="1700" dirty="0">
                  <a:latin typeface="Calibri" panose="020F0502020204030204" pitchFamily="34" charset="0"/>
                  <a:cs typeface="Calibri" panose="020F0502020204030204" pitchFamily="34" charset="0"/>
                </a:endParaRPr>
              </a:p>
            </p:txBody>
          </p:sp>
        </mc:Choice>
        <mc:Fallback xmlns="">
          <p:sp>
            <p:nvSpPr>
              <p:cNvPr id="10" name="CuadroTexto 9">
                <a:extLst>
                  <a:ext uri="{FF2B5EF4-FFF2-40B4-BE49-F238E27FC236}">
                    <a16:creationId xmlns:a16="http://schemas.microsoft.com/office/drawing/2014/main" id="{523164F7-C42D-4A93-92EB-555B4414A03F}"/>
                  </a:ext>
                </a:extLst>
              </p:cNvPr>
              <p:cNvSpPr txBox="1">
                <a:spLocks noRot="1" noChangeAspect="1" noMove="1" noResize="1" noEditPoints="1" noAdjustHandles="1" noChangeArrowheads="1" noChangeShapeType="1" noTextEdit="1"/>
              </p:cNvSpPr>
              <p:nvPr/>
            </p:nvSpPr>
            <p:spPr>
              <a:xfrm>
                <a:off x="331703" y="782885"/>
                <a:ext cx="11452651" cy="5128968"/>
              </a:xfrm>
              <a:prstGeom prst="rect">
                <a:avLst/>
              </a:prstGeom>
              <a:blipFill>
                <a:blip r:embed="rId3"/>
                <a:stretch>
                  <a:fillRect l="-319" t="-356" r="-373" b="-475"/>
                </a:stretch>
              </a:blipFill>
            </p:spPr>
            <p:txBody>
              <a:bodyPr/>
              <a:lstStyle/>
              <a:p>
                <a:r>
                  <a:rPr lang="es-MX">
                    <a:noFill/>
                  </a:rPr>
                  <a:t> </a:t>
                </a:r>
              </a:p>
            </p:txBody>
          </p:sp>
        </mc:Fallback>
      </mc:AlternateContent>
    </p:spTree>
    <p:extLst>
      <p:ext uri="{BB962C8B-B14F-4D97-AF65-F5344CB8AC3E}">
        <p14:creationId xmlns:p14="http://schemas.microsoft.com/office/powerpoint/2010/main" val="234530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692696"/>
            <a:ext cx="10972800" cy="525658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Aft>
                <a:spcPts val="600"/>
              </a:spcAft>
              <a:buClr>
                <a:srgbClr val="182B47"/>
              </a:buClr>
              <a:buSzPct val="100000"/>
            </a:pPr>
            <a:r>
              <a:rPr lang="es-MX" sz="1900" b="1" dirty="0">
                <a:solidFill>
                  <a:srgbClr val="182B47"/>
                </a:solidFill>
                <a:latin typeface="Calibri" panose="020F0502020204030204" pitchFamily="34" charset="0"/>
                <a:cs typeface="Calibri" panose="020F0502020204030204" pitchFamily="34" charset="0"/>
              </a:rPr>
              <a:t>Anexo I. Puntos de referencia para variables de política (P*)</a:t>
            </a:r>
          </a:p>
          <a:p>
            <a:pPr algn="just">
              <a:spcAft>
                <a:spcPts val="600"/>
              </a:spcAft>
              <a:buClr>
                <a:srgbClr val="182B47"/>
              </a:buClr>
              <a:buSzPct val="100000"/>
            </a:pPr>
            <a:r>
              <a:rPr lang="es-MX" sz="1700" dirty="0">
                <a:solidFill>
                  <a:srgbClr val="182B47"/>
                </a:solidFill>
                <a:latin typeface="Calibri" panose="020F0502020204030204" pitchFamily="34" charset="0"/>
                <a:cs typeface="Calibri" panose="020F0502020204030204" pitchFamily="34" charset="0"/>
              </a:rPr>
              <a:t>La estimación de las normas de cuenta corriente requiere especificar puntos de referencia de política normativa (P*) para los niveles apropiados de cada variable de política. </a:t>
            </a:r>
            <a:r>
              <a:rPr lang="es-MX" sz="1700" dirty="0">
                <a:solidFill>
                  <a:srgbClr val="182B47"/>
                </a:solidFill>
              </a:rPr>
              <a:t>Los diferentes puntos de referencia de políticas se guían por las siguientes consideraciones:</a:t>
            </a:r>
            <a:endParaRPr lang="es-MX" sz="1700" dirty="0">
              <a:solidFill>
                <a:srgbClr val="182B47"/>
              </a:solidFill>
              <a:latin typeface="Calibri" panose="020F0502020204030204" pitchFamily="34" charset="0"/>
              <a:cs typeface="Calibri" panose="020F0502020204030204" pitchFamily="34" charset="0"/>
            </a:endParaRPr>
          </a:p>
          <a:p>
            <a:pPr marL="171450" indent="-171450" algn="just">
              <a:buClr>
                <a:srgbClr val="182B47"/>
              </a:buClr>
              <a:buSzPct val="100000"/>
              <a:buFont typeface="Arial" panose="020B0604020202020204" pitchFamily="34" charset="0"/>
              <a:buChar char="•"/>
            </a:pPr>
            <a:r>
              <a:rPr lang="es-MX" sz="1700" b="1" dirty="0">
                <a:solidFill>
                  <a:srgbClr val="182B47"/>
                </a:solidFill>
              </a:rPr>
              <a:t>La política fiscal. </a:t>
            </a:r>
            <a:r>
              <a:rPr lang="es-MX" sz="1700" dirty="0">
                <a:solidFill>
                  <a:srgbClr val="182B47"/>
                </a:solidFill>
              </a:rPr>
              <a:t>El P* corresponde a los niveles del saldo fiscal ajustado cíclicamente (como proporción del PIB potencial) que el personal técnico considera deseable desde una perspectiva de mediano a largo plazo, cuando se cierran las brechas de producción.</a:t>
            </a:r>
          </a:p>
          <a:p>
            <a:pPr marL="171450" indent="-171450" algn="just">
              <a:buClr>
                <a:srgbClr val="182B47"/>
              </a:buClr>
              <a:buSzPct val="100000"/>
              <a:buFont typeface="Arial" panose="020B0604020202020204" pitchFamily="34" charset="0"/>
              <a:buChar char="•"/>
            </a:pPr>
            <a:r>
              <a:rPr lang="es-MX" sz="1700" b="1" dirty="0">
                <a:solidFill>
                  <a:srgbClr val="182B47"/>
                </a:solidFill>
              </a:rPr>
              <a:t>Gasto público en salud. </a:t>
            </a:r>
            <a:r>
              <a:rPr lang="es-MX" sz="1700" dirty="0">
                <a:solidFill>
                  <a:srgbClr val="182B47"/>
                </a:solidFill>
              </a:rPr>
              <a:t>El P* se guía por estimaciones de referencia de una regresión que incluye el PIB per cápita (basado en la PPA), la estructura demográfica de un país (la actual tasa de dependencia de las personas mayores) y la desigualdad de ingresos. Sin embargo, el personal puede elegir los niveles de gasto reales.</a:t>
            </a:r>
          </a:p>
          <a:p>
            <a:pPr marL="171450" indent="-171450" algn="just">
              <a:buClr>
                <a:srgbClr val="182B47"/>
              </a:buClr>
              <a:buSzPct val="100000"/>
              <a:buFont typeface="Arial" panose="020B0604020202020204" pitchFamily="34" charset="0"/>
              <a:buChar char="•"/>
            </a:pPr>
            <a:r>
              <a:rPr lang="es-MX" sz="1700" b="1" dirty="0">
                <a:solidFill>
                  <a:srgbClr val="182B47"/>
                </a:solidFill>
              </a:rPr>
              <a:t>Controles de capital. </a:t>
            </a:r>
            <a:r>
              <a:rPr lang="es-MX" sz="1700" dirty="0">
                <a:solidFill>
                  <a:srgbClr val="182B47"/>
                </a:solidFill>
              </a:rPr>
              <a:t>El nivel de referencia que se sugiere como deseable para el mediano plazo es el nivel promedio entre países del índice de controles, o el nivel real de un país.</a:t>
            </a:r>
          </a:p>
          <a:p>
            <a:pPr marL="171450" indent="-171450" algn="just">
              <a:buClr>
                <a:srgbClr val="182B47"/>
              </a:buClr>
              <a:buSzPct val="100000"/>
              <a:buFont typeface="Arial" panose="020B0604020202020204" pitchFamily="34" charset="0"/>
              <a:buChar char="•"/>
            </a:pPr>
            <a:r>
              <a:rPr lang="es-MX" sz="1700" b="1" dirty="0">
                <a:solidFill>
                  <a:srgbClr val="182B47"/>
                </a:solidFill>
              </a:rPr>
              <a:t>Intervención cambiaria. </a:t>
            </a:r>
            <a:r>
              <a:rPr lang="es-MX" sz="1700" dirty="0">
                <a:solidFill>
                  <a:srgbClr val="182B47"/>
                </a:solidFill>
              </a:rPr>
              <a:t>En el mediano plazo, el FXI normalmente se fijaría en cero, ya que se esperaría que los países alcanzaran un nivel de reservas que sea adecuado desde un punto de vista precautorio. En circunstancias excepcionales, se podría establecer un nivel deseable distinto de cero cuando las reservas estén significativamente por debajo de la métrica de Evaluación de la Adecuación de las Reservas (ARA) del FMI.</a:t>
            </a:r>
          </a:p>
          <a:p>
            <a:pPr marL="171450" indent="-171450" algn="just">
              <a:buClr>
                <a:srgbClr val="182B47"/>
              </a:buClr>
              <a:buSzPct val="100000"/>
              <a:buFont typeface="Arial" panose="020B0604020202020204" pitchFamily="34" charset="0"/>
              <a:buChar char="•"/>
            </a:pPr>
            <a:r>
              <a:rPr lang="es-MX" sz="1700" b="1" dirty="0">
                <a:solidFill>
                  <a:srgbClr val="182B47"/>
                </a:solidFill>
              </a:rPr>
              <a:t>Brecha crediticia. </a:t>
            </a:r>
            <a:r>
              <a:rPr lang="es-MX" sz="1700" dirty="0">
                <a:solidFill>
                  <a:srgbClr val="182B47"/>
                </a:solidFill>
              </a:rPr>
              <a:t>Las brechas crediticias se estiman directamente y, por lo tanto, el P* de esta variable de política (la brecha crediticia deseable en el mediano plazo) debería ser cero en la mayoría de los casos. Sin embargo, se pueden considerar ajustes si la estimación de la brecha crediticia no proporciona una imagen precisa de los desequilibrios financieros.</a:t>
            </a:r>
            <a:endParaRPr lang="es-MX" sz="17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792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53039" y="1242597"/>
                <a:ext cx="10972800" cy="4962363"/>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lgn="just">
                  <a:buClr>
                    <a:srgbClr val="182B47"/>
                  </a:buClr>
                  <a:buFont typeface="Wingdings" panose="05000000000000000000" pitchFamily="2" charset="2"/>
                  <a:buChar char="§"/>
                </a:pPr>
                <a:r>
                  <a:rPr lang="es-MX" sz="1700" b="1" dirty="0">
                    <a:solidFill>
                      <a:srgbClr val="182B47"/>
                    </a:solidFill>
                  </a:rPr>
                  <a:t>Logaritmo del precio de un bien</a:t>
                </a:r>
              </a:p>
              <a:p>
                <a:pPr algn="just">
                  <a:buClr>
                    <a:srgbClr val="182B47"/>
                  </a:buClr>
                </a:pPr>
                <a:r>
                  <a:rPr lang="es-MX" sz="1700" dirty="0">
                    <a:solidFill>
                      <a:srgbClr val="182B47"/>
                    </a:solidFill>
                  </a:rPr>
                  <a:t>La estimación es a través del filtrado a series de precios de productos básicos individuales para obtener las brechas correspondientes.</a:t>
                </a:r>
              </a:p>
              <a:p>
                <a:pPr>
                  <a:spcBef>
                    <a:spcPts val="1800"/>
                  </a:spcBef>
                  <a:spcAft>
                    <a:spcPts val="600"/>
                  </a:spcAft>
                  <a:buClr>
                    <a:srgbClr val="182B47"/>
                  </a:buClr>
                </a:pPr>
                <a14:m>
                  <m:oMath xmlns:m="http://schemas.openxmlformats.org/officeDocument/2006/math">
                    <m:func>
                      <m:funcPr>
                        <m:ctrlPr>
                          <a:rPr lang="es-MX" sz="1700" i="1" dirty="0" smtClean="0">
                            <a:solidFill>
                              <a:srgbClr val="182B47"/>
                            </a:solidFill>
                            <a:latin typeface="Cambria Math" panose="02040503050406030204" pitchFamily="18" charset="0"/>
                          </a:rPr>
                        </m:ctrlPr>
                      </m:funcPr>
                      <m:fName>
                        <m:r>
                          <m:rPr>
                            <m:sty m:val="p"/>
                          </m:rPr>
                          <a:rPr lang="es-MX" sz="1700" dirty="0" smtClean="0">
                            <a:solidFill>
                              <a:srgbClr val="182B47"/>
                            </a:solidFill>
                            <a:latin typeface="Cambria Math" panose="02040503050406030204" pitchFamily="18" charset="0"/>
                          </a:rPr>
                          <m:t>ln</m:t>
                        </m:r>
                      </m:fName>
                      <m:e>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𝑃</m:t>
                            </m:r>
                          </m:e>
                          <m:sub>
                            <m:r>
                              <a:rPr lang="es-MX" sz="1700" i="1" dirty="0" smtClean="0">
                                <a:solidFill>
                                  <a:srgbClr val="182B47"/>
                                </a:solidFill>
                                <a:latin typeface="Cambria Math" panose="02040503050406030204" pitchFamily="18" charset="0"/>
                              </a:rPr>
                              <m:t>𝑘</m:t>
                            </m:r>
                            <m:r>
                              <a:rPr lang="es-MX" sz="1700" i="0"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𝑡</m:t>
                            </m:r>
                          </m:sub>
                        </m:sSub>
                      </m:e>
                    </m:func>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𝐿</m:t>
                        </m:r>
                        <m:r>
                          <a:rPr lang="es-MX" sz="1700" b="0" i="1" dirty="0" smtClean="0">
                            <a:solidFill>
                              <a:srgbClr val="182B47"/>
                            </a:solidFill>
                            <a:latin typeface="Cambria Math" panose="02040503050406030204" pitchFamily="18" charset="0"/>
                          </a:rPr>
                          <m:t>𝑇𝑇</m:t>
                        </m:r>
                      </m:e>
                      <m:sub>
                        <m:r>
                          <a:rPr lang="es-MX" sz="1700" i="1" dirty="0" smtClean="0">
                            <a:solidFill>
                              <a:srgbClr val="182B47"/>
                            </a:solidFill>
                            <a:latin typeface="Cambria Math" panose="02040503050406030204" pitchFamily="18" charset="0"/>
                          </a:rPr>
                          <m:t>𝑘</m:t>
                        </m:r>
                        <m:r>
                          <a:rPr lang="es-MX" sz="1700" i="0"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𝑡</m:t>
                        </m:r>
                      </m:sub>
                    </m:sSub>
                  </m:oMath>
                </a14:m>
                <a:r>
                  <a:rPr lang="es-MX" sz="1700" dirty="0">
                    <a:solidFill>
                      <a:srgbClr val="182B47"/>
                    </a:solidFill>
                  </a:rPr>
                  <a:t> + </a:t>
                </a:r>
                <a14:m>
                  <m:oMath xmlns:m="http://schemas.openxmlformats.org/officeDocument/2006/math">
                    <m:sSub>
                      <m:sSubPr>
                        <m:ctrlPr>
                          <a:rPr lang="es-MX" sz="1700" i="1" dirty="0" smtClean="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𝐶𝑆𝐶</m:t>
                        </m:r>
                        <m:r>
                          <a:rPr lang="es-MX" sz="1700" b="0" i="1" dirty="0" smtClean="0">
                            <a:solidFill>
                              <a:srgbClr val="182B47"/>
                            </a:solidFill>
                            <a:latin typeface="Cambria Math" panose="02040503050406030204" pitchFamily="18" charset="0"/>
                          </a:rPr>
                          <m:t>20_70</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 </m:t>
                    </m:r>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𝑆𝑇𝐹</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endParaRPr lang="es-MX" sz="1700" dirty="0">
                  <a:solidFill>
                    <a:srgbClr val="182B47"/>
                  </a:solidFill>
                </a:endParaRPr>
              </a:p>
              <a:p>
                <a:pPr lvl="1" algn="just">
                  <a:buClr>
                    <a:srgbClr val="182B47"/>
                  </a:buClr>
                  <a:buSzPct val="100000"/>
                </a:pPr>
                <a:r>
                  <a:rPr lang="es-MX" sz="1700" dirty="0">
                    <a:solidFill>
                      <a:srgbClr val="182B47"/>
                    </a:solidFill>
                  </a:rPr>
                  <a:t>Dónde:</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𝐿𝑇𝑇</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 </m:t>
                    </m:r>
                  </m:oMath>
                </a14:m>
                <a:r>
                  <a:rPr lang="es-MX" sz="1700" dirty="0">
                    <a:solidFill>
                      <a:srgbClr val="182B47"/>
                    </a:solidFill>
                  </a:rPr>
                  <a:t>tendencia a largo plazo.</a:t>
                </a: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𝐶𝑆𝐶</m:t>
                        </m:r>
                        <m:r>
                          <a:rPr lang="es-MX" sz="1700" i="1" dirty="0">
                            <a:solidFill>
                              <a:srgbClr val="182B47"/>
                            </a:solidFill>
                            <a:latin typeface="Cambria Math" panose="02040503050406030204" pitchFamily="18" charset="0"/>
                          </a:rPr>
                          <m:t>20_70</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r>
                  <a:rPr lang="es-MX" sz="1700" dirty="0">
                    <a:solidFill>
                      <a:srgbClr val="182B47"/>
                    </a:solidFill>
                    <a:latin typeface="Calibri" panose="020F0502020204030204" pitchFamily="34" charset="0"/>
                    <a:cs typeface="Calibri" panose="020F0502020204030204" pitchFamily="34" charset="0"/>
                  </a:rPr>
                  <a:t>: </a:t>
                </a:r>
                <a:r>
                  <a:rPr lang="es-MX" sz="1700" dirty="0" err="1">
                    <a:solidFill>
                      <a:srgbClr val="182B47"/>
                    </a:solidFill>
                    <a:latin typeface="Calibri" panose="020F0502020204030204" pitchFamily="34" charset="0"/>
                    <a:cs typeface="Calibri" panose="020F0502020204030204" pitchFamily="34" charset="0"/>
                  </a:rPr>
                  <a:t>superciclo</a:t>
                </a:r>
                <a:r>
                  <a:rPr lang="es-MX" sz="1700" dirty="0">
                    <a:solidFill>
                      <a:srgbClr val="182B47"/>
                    </a:solidFill>
                    <a:latin typeface="Calibri" panose="020F0502020204030204" pitchFamily="34" charset="0"/>
                    <a:cs typeface="Calibri" panose="020F0502020204030204" pitchFamily="34" charset="0"/>
                  </a:rPr>
                  <a:t> de las materias primas (fluctuaciones en las frecuencias en el rango de 20 a 70 años)</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𝑆𝑇𝐹</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r>
                  <a:rPr lang="es-MX" sz="1700" dirty="0">
                    <a:solidFill>
                      <a:srgbClr val="182B47"/>
                    </a:solidFill>
                    <a:latin typeface="Calibri" panose="020F0502020204030204" pitchFamily="34" charset="0"/>
                    <a:cs typeface="Calibri" panose="020F0502020204030204" pitchFamily="34" charset="0"/>
                  </a:rPr>
                  <a:t>: fluctuaciones de corto plazo.</a:t>
                </a: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b="0" i="1" smtClean="0">
                        <a:solidFill>
                          <a:srgbClr val="182B47"/>
                        </a:solidFill>
                        <a:latin typeface="Cambria Math" panose="02040503050406030204" pitchFamily="18" charset="0"/>
                        <a:cs typeface="Calibri" panose="020F0502020204030204" pitchFamily="34" charset="0"/>
                      </a:rPr>
                      <m:t>𝑘</m:t>
                    </m:r>
                    <m:r>
                      <a:rPr lang="es-MX" sz="1700" b="0" i="1" smtClean="0">
                        <a:solidFill>
                          <a:srgbClr val="182B47"/>
                        </a:solidFill>
                        <a:latin typeface="Cambria Math" panose="02040503050406030204" pitchFamily="18" charset="0"/>
                        <a:cs typeface="Calibri" panose="020F0502020204030204" pitchFamily="34" charset="0"/>
                      </a:rPr>
                      <m:t>:</m:t>
                    </m:r>
                  </m:oMath>
                </a14:m>
                <a:r>
                  <a:rPr lang="es-MX" sz="1700" dirty="0">
                    <a:solidFill>
                      <a:srgbClr val="182B47"/>
                    </a:solidFill>
                    <a:latin typeface="Calibri" panose="020F0502020204030204" pitchFamily="34" charset="0"/>
                    <a:cs typeface="Calibri" panose="020F0502020204030204" pitchFamily="34" charset="0"/>
                  </a:rPr>
                  <a:t> bien seleccionado.</a:t>
                </a: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b="0" i="1" smtClean="0">
                        <a:solidFill>
                          <a:srgbClr val="182B47"/>
                        </a:solidFill>
                        <a:latin typeface="Cambria Math" panose="02040503050406030204" pitchFamily="18" charset="0"/>
                        <a:cs typeface="Calibri" panose="020F0502020204030204" pitchFamily="34" charset="0"/>
                      </a:rPr>
                      <m:t>𝑡</m:t>
                    </m:r>
                    <m:r>
                      <a:rPr lang="es-MX" sz="1700" b="0" i="1" smtClean="0">
                        <a:solidFill>
                          <a:srgbClr val="182B47"/>
                        </a:solidFill>
                        <a:latin typeface="Cambria Math" panose="02040503050406030204" pitchFamily="18" charset="0"/>
                        <a:cs typeface="Calibri" panose="020F0502020204030204" pitchFamily="34" charset="0"/>
                      </a:rPr>
                      <m:t>:</m:t>
                    </m:r>
                  </m:oMath>
                </a14:m>
                <a:r>
                  <a:rPr lang="es-MX" sz="1700" dirty="0">
                    <a:solidFill>
                      <a:srgbClr val="182B47"/>
                    </a:solidFill>
                    <a:latin typeface="Calibri" panose="020F0502020204030204" pitchFamily="34" charset="0"/>
                    <a:cs typeface="Calibri" panose="020F0502020204030204" pitchFamily="34" charset="0"/>
                  </a:rPr>
                  <a:t> tiempo.</a:t>
                </a:r>
              </a:p>
              <a:p>
                <a:pPr marL="742950" lvl="1" indent="-285750" algn="just">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marL="285750" indent="-285750" algn="just">
                  <a:spcAft>
                    <a:spcPts val="1200"/>
                  </a:spcAft>
                  <a:buClr>
                    <a:srgbClr val="182B47"/>
                  </a:buClr>
                  <a:buFont typeface="Wingdings" panose="05000000000000000000" pitchFamily="2" charset="2"/>
                  <a:buChar char="§"/>
                </a:pPr>
                <a:r>
                  <a:rPr lang="es-MX" sz="1700" b="1" dirty="0">
                    <a:solidFill>
                      <a:srgbClr val="182B47"/>
                    </a:solidFill>
                  </a:rPr>
                  <a:t>Brecha de los precios de los productos básicos asociadas a un producto específico</a:t>
                </a:r>
              </a:p>
              <a:p>
                <a:pPr algn="just">
                  <a:spcBef>
                    <a:spcPts val="0"/>
                  </a:spcBef>
                  <a:spcAft>
                    <a:spcPts val="1800"/>
                  </a:spcAft>
                  <a:buClr>
                    <a:srgbClr val="182B47"/>
                  </a:buClr>
                </a:pPr>
                <a:r>
                  <a:rPr lang="es-MX" sz="1700" dirty="0">
                    <a:solidFill>
                      <a:srgbClr val="182B47"/>
                    </a:solidFill>
                  </a:rPr>
                  <a:t>Para ello, primero se </a:t>
                </a:r>
                <a:r>
                  <a:rPr lang="es-MX" sz="1700" dirty="0" err="1">
                    <a:solidFill>
                      <a:srgbClr val="182B47"/>
                    </a:solidFill>
                  </a:rPr>
                  <a:t>aisla</a:t>
                </a:r>
                <a:r>
                  <a:rPr lang="es-MX" sz="1700" dirty="0">
                    <a:solidFill>
                      <a:srgbClr val="182B47"/>
                    </a:solidFill>
                  </a:rPr>
                  <a:t> en componente del </a:t>
                </a:r>
                <a:r>
                  <a:rPr lang="es-MX" sz="1700" dirty="0" err="1">
                    <a:solidFill>
                      <a:srgbClr val="182B47"/>
                    </a:solidFill>
                  </a:rPr>
                  <a:t>superciclo</a:t>
                </a:r>
                <a:r>
                  <a:rPr lang="es-MX" sz="1700" dirty="0">
                    <a:solidFill>
                      <a:srgbClr val="182B47"/>
                    </a:solidFill>
                  </a:rPr>
                  <a:t> de las materias primas </a:t>
                </a:r>
                <a14:m>
                  <m:oMath xmlns:m="http://schemas.openxmlformats.org/officeDocument/2006/math">
                    <m:sSub>
                      <m:sSubPr>
                        <m:ctrlPr>
                          <a:rPr lang="es-MX" sz="1700" i="1" dirty="0" smtClean="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𝐶𝑆𝐶</m:t>
                        </m:r>
                        <m:r>
                          <a:rPr lang="es-MX" sz="1700" b="0" i="1" dirty="0" smtClean="0">
                            <a:solidFill>
                              <a:srgbClr val="182B47"/>
                            </a:solidFill>
                            <a:latin typeface="Cambria Math" panose="02040503050406030204" pitchFamily="18" charset="0"/>
                          </a:rPr>
                          <m:t>20_70</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r>
                  <a:rPr lang="es-MX" sz="1700" dirty="0">
                    <a:solidFill>
                      <a:srgbClr val="182B47"/>
                    </a:solidFill>
                  </a:rPr>
                  <a:t> usando el filtro de banda de </a:t>
                </a:r>
                <a:r>
                  <a:rPr lang="es-MX" sz="1700" dirty="0" err="1">
                    <a:solidFill>
                      <a:srgbClr val="182B47"/>
                    </a:solidFill>
                  </a:rPr>
                  <a:t>Christiano</a:t>
                </a:r>
                <a:r>
                  <a:rPr lang="es-MX" sz="1700" dirty="0">
                    <a:solidFill>
                      <a:srgbClr val="182B47"/>
                    </a:solidFill>
                  </a:rPr>
                  <a:t>-Fitzgerald y después se aplica el filtro de paso de Butterworth (con parámetro 40) al residual para distinguir la tendencia a largo plazo </a:t>
                </a: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𝐿𝑇𝑇</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r>
                  <a:rPr lang="es-MX" sz="1700" b="0" dirty="0">
                    <a:solidFill>
                      <a:srgbClr val="182B47"/>
                    </a:solidFill>
                  </a:rPr>
                  <a:t> de las fluctuaciones de corto plazo </a:t>
                </a:r>
                <a14:m>
                  <m:oMath xmlns:m="http://schemas.openxmlformats.org/officeDocument/2006/math">
                    <m:sSub>
                      <m:sSubPr>
                        <m:ctrlPr>
                          <a:rPr lang="es-MX" sz="1700" i="1" dirty="0" smtClean="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𝑆𝑇𝐹</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a14:m>
                <a:r>
                  <a:rPr lang="es-MX" sz="1700" b="0" dirty="0">
                    <a:solidFill>
                      <a:srgbClr val="182B47"/>
                    </a:solidFill>
                  </a:rPr>
                  <a:t>.</a:t>
                </a:r>
              </a:p>
              <a:p>
                <a:pPr algn="just">
                  <a:spcBef>
                    <a:spcPts val="1800"/>
                  </a:spcBef>
                  <a:spcAft>
                    <a:spcPts val="600"/>
                  </a:spcAft>
                  <a:buClr>
                    <a:srgbClr val="182B47"/>
                  </a:buClr>
                </a:pPr>
                <a14:m>
                  <m:oMathPara xmlns:m="http://schemas.openxmlformats.org/officeDocument/2006/math">
                    <m:oMathParaPr>
                      <m:jc m:val="centerGroup"/>
                    </m:oMathParaPr>
                    <m:oMath xmlns:m="http://schemas.openxmlformats.org/officeDocument/2006/math">
                      <m:sSub>
                        <m:sSubPr>
                          <m:ctrlPr>
                            <a:rPr lang="es-MX" sz="1700" b="0" i="1" dirty="0" smtClean="0">
                              <a:solidFill>
                                <a:srgbClr val="182B47"/>
                              </a:solidFill>
                              <a:latin typeface="Cambria Math" panose="02040503050406030204" pitchFamily="18" charset="0"/>
                            </a:rPr>
                          </m:ctrlPr>
                        </m:sSubPr>
                        <m:e>
                          <m:r>
                            <a:rPr lang="es-MX" sz="1700" b="0" i="0" dirty="0" smtClean="0">
                              <a:solidFill>
                                <a:srgbClr val="182B47"/>
                              </a:solidFill>
                              <a:latin typeface="Cambria Math" panose="02040503050406030204" pitchFamily="18" charset="0"/>
                            </a:rPr>
                            <m:t>𝑔</m:t>
                          </m:r>
                          <m:r>
                            <m:rPr>
                              <m:sty m:val="p"/>
                            </m:rPr>
                            <a:rPr lang="es-MX" sz="1700" b="0" i="0" dirty="0" smtClean="0">
                              <a:solidFill>
                                <a:srgbClr val="182B47"/>
                              </a:solidFill>
                              <a:latin typeface="Cambria Math" panose="02040503050406030204" pitchFamily="18" charset="0"/>
                            </a:rPr>
                            <m:t>ap</m:t>
                          </m:r>
                        </m:e>
                        <m:sub>
                          <m:r>
                            <a:rPr lang="es-MX" sz="1700" b="0" i="0" dirty="0" smtClean="0">
                              <a:solidFill>
                                <a:srgbClr val="182B47"/>
                              </a:solidFill>
                              <a:latin typeface="Cambria Math" panose="02040503050406030204" pitchFamily="18" charset="0"/>
                            </a:rPr>
                            <m:t>𝑘</m:t>
                          </m:r>
                          <m:r>
                            <a:rPr lang="es-MX" sz="1700" b="0" i="0" dirty="0" smtClean="0">
                              <a:solidFill>
                                <a:srgbClr val="182B47"/>
                              </a:solidFill>
                              <a:latin typeface="Cambria Math" panose="02040503050406030204" pitchFamily="18" charset="0"/>
                            </a:rPr>
                            <m:t>,</m:t>
                          </m:r>
                          <m:r>
                            <m:rPr>
                              <m:sty m:val="p"/>
                            </m:rPr>
                            <a:rPr lang="es-MX" sz="1700" b="0" i="0" dirty="0" smtClean="0">
                              <a:solidFill>
                                <a:srgbClr val="182B47"/>
                              </a:solidFill>
                              <a:latin typeface="Cambria Math" panose="02040503050406030204" pitchFamily="18" charset="0"/>
                            </a:rPr>
                            <m:t>t</m:t>
                          </m:r>
                        </m:sub>
                      </m:sSub>
                      <m:r>
                        <a:rPr lang="es-MX" sz="1700" b="0" i="0" dirty="0" smtClean="0">
                          <a:solidFill>
                            <a:srgbClr val="182B47"/>
                          </a:solidFill>
                          <a:latin typeface="Cambria Math" panose="02040503050406030204" pitchFamily="18" charset="0"/>
                        </a:rPr>
                        <m:t> </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𝐶𝑆𝐶</m:t>
                          </m:r>
                          <m:r>
                            <a:rPr lang="es-MX" sz="1700" b="0" i="1" dirty="0" smtClean="0">
                              <a:solidFill>
                                <a:srgbClr val="182B47"/>
                              </a:solidFill>
                              <a:latin typeface="Cambria Math" panose="02040503050406030204" pitchFamily="18" charset="0"/>
                            </a:rPr>
                            <m:t>20_70</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 </m:t>
                      </m:r>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𝑆𝑇𝐹</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r>
                        <a:rPr lang="es-MX" sz="1700" b="0" i="0" dirty="0" smtClean="0">
                          <a:solidFill>
                            <a:srgbClr val="182B47"/>
                          </a:solidFill>
                          <a:latin typeface="Cambria Math" panose="02040503050406030204" pitchFamily="18" charset="0"/>
                        </a:rPr>
                        <m:t>= </m:t>
                      </m:r>
                      <m:func>
                        <m:funcPr>
                          <m:ctrlPr>
                            <a:rPr lang="es-MX" sz="1700" i="1" dirty="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𝑃</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e>
                      </m:func>
                      <m:r>
                        <a:rPr lang="es-MX" sz="1700" b="0" i="0" dirty="0" smtClean="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𝐿𝑇𝑇</m:t>
                          </m:r>
                        </m:e>
                        <m:sub>
                          <m:r>
                            <a:rPr lang="es-MX" sz="1700" i="1" dirty="0">
                              <a:solidFill>
                                <a:srgbClr val="182B47"/>
                              </a:solidFill>
                              <a:latin typeface="Cambria Math" panose="02040503050406030204" pitchFamily="18" charset="0"/>
                            </a:rPr>
                            <m:t>𝑘</m:t>
                          </m:r>
                          <m:r>
                            <a:rPr lang="es-MX" sz="1700"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𝑡</m:t>
                          </m:r>
                        </m:sub>
                      </m:sSub>
                    </m:oMath>
                  </m:oMathPara>
                </a14:m>
                <a:endParaRPr lang="es-MX" sz="17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53039" y="1242597"/>
                <a:ext cx="10972800" cy="4962363"/>
              </a:xfrm>
              <a:prstGeom prst="rect">
                <a:avLst/>
              </a:prstGeom>
              <a:blipFill>
                <a:blip r:embed="rId2"/>
                <a:stretch>
                  <a:fillRect l="-333" t="-860" r="-278"/>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77CB0658-B82E-49EA-BA7D-2A8E25289E55}"/>
              </a:ext>
            </a:extLst>
          </p:cNvPr>
          <p:cNvSpPr txBox="1"/>
          <p:nvPr/>
        </p:nvSpPr>
        <p:spPr>
          <a:xfrm>
            <a:off x="1163452" y="653040"/>
            <a:ext cx="9865096" cy="400110"/>
          </a:xfrm>
          <a:prstGeom prst="rect">
            <a:avLst/>
          </a:prstGeom>
          <a:noFill/>
        </p:spPr>
        <p:txBody>
          <a:bodyPr wrap="square">
            <a:spAutoFit/>
          </a:bodyPr>
          <a:lstStyle/>
          <a:p>
            <a:pPr algn="ctr">
              <a:buClr>
                <a:srgbClr val="182B47"/>
              </a:buClr>
            </a:pPr>
            <a:r>
              <a:rPr lang="es-MX" sz="2000" b="1" dirty="0">
                <a:solidFill>
                  <a:srgbClr val="182B47"/>
                </a:solidFill>
              </a:rPr>
              <a:t>Anexo II. Construcción de la brecha en los términos de intercambio de los productos básicos</a:t>
            </a:r>
          </a:p>
        </p:txBody>
      </p:sp>
    </p:spTree>
    <p:extLst>
      <p:ext uri="{BB962C8B-B14F-4D97-AF65-F5344CB8AC3E}">
        <p14:creationId xmlns:p14="http://schemas.microsoft.com/office/powerpoint/2010/main" val="36031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6047" y="1124744"/>
                <a:ext cx="10972800" cy="352839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SzPct val="100000"/>
                  <a:buFont typeface="Wingdings" panose="05000000000000000000" pitchFamily="2" charset="2"/>
                  <a:buChar char="§"/>
                </a:pPr>
                <a:r>
                  <a:rPr lang="es-MX" sz="1700" b="1" dirty="0">
                    <a:solidFill>
                      <a:srgbClr val="182B47"/>
                    </a:solidFill>
                    <a:latin typeface="Calibri" panose="020F0502020204030204" pitchFamily="34" charset="0"/>
                    <a:cs typeface="Calibri" panose="020F0502020204030204" pitchFamily="34" charset="0"/>
                  </a:rPr>
                  <a:t>Brecha en los términos de intercambio de los productos básicos</a:t>
                </a:r>
              </a:p>
              <a:p>
                <a:pPr algn="just">
                  <a:buClr>
                    <a:srgbClr val="182B47"/>
                  </a:buClr>
                  <a:buSzPct val="100000"/>
                </a:pPr>
                <a:r>
                  <a:rPr lang="es-MX" sz="1700" dirty="0">
                    <a:solidFill>
                      <a:srgbClr val="182B47"/>
                    </a:solidFill>
                    <a:latin typeface="Calibri" panose="020F0502020204030204" pitchFamily="34" charset="0"/>
                    <a:cs typeface="Calibri" panose="020F0502020204030204" pitchFamily="34" charset="0"/>
                  </a:rPr>
                  <a:t>Las brechas de precios de las materias primas se agregan utilizando ponderaciones comerciales específicas de cada país para construir las brechas de términos de intercambio de los productos básicos. Finalmente, el análisis se multiplica por el índice de apertura. </a:t>
                </a:r>
                <a:endParaRPr lang="es-MX" sz="1700" i="1" dirty="0">
                  <a:solidFill>
                    <a:srgbClr val="182B47"/>
                  </a:solidFill>
                  <a:latin typeface="Calibri" panose="020F0502020204030204" pitchFamily="34" charset="0"/>
                  <a:cs typeface="Calibri" panose="020F0502020204030204" pitchFamily="34" charset="0"/>
                </a:endParaRPr>
              </a:p>
              <a:p>
                <a:pPr lvl="1" algn="just">
                  <a:buClr>
                    <a:srgbClr val="182B47"/>
                  </a:buClr>
                  <a:buSzPct val="100000"/>
                </a:pPr>
                <a14:m>
                  <m:oMathPara xmlns:m="http://schemas.openxmlformats.org/officeDocument/2006/math">
                    <m:oMathParaPr>
                      <m:jc m:val="centerGroup"/>
                    </m:oMathParaPr>
                    <m:oMath xmlns:m="http://schemas.openxmlformats.org/officeDocument/2006/math">
                      <m:sSub>
                        <m:sSubPr>
                          <m:ctrlPr>
                            <a:rPr lang="es-MX" sz="1700" i="1" dirty="0" smtClean="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𝑐</m:t>
                          </m:r>
                          <m:r>
                            <a:rPr lang="es-MX" sz="1700" b="0" i="1" dirty="0" smtClean="0">
                              <a:solidFill>
                                <a:srgbClr val="182B47"/>
                              </a:solidFill>
                              <a:latin typeface="Cambria Math" panose="02040503050406030204" pitchFamily="18" charset="0"/>
                            </a:rPr>
                            <m:t>𝑜𝑚𝑚𝑜𝑇𝑜𝑇</m:t>
                          </m:r>
                          <m:r>
                            <a:rPr lang="es-MX" sz="1700" b="0" i="1" dirty="0" smtClean="0">
                              <a:solidFill>
                                <a:srgbClr val="182B47"/>
                              </a:solidFill>
                              <a:latin typeface="Cambria Math" panose="02040503050406030204" pitchFamily="18" charset="0"/>
                            </a:rPr>
                            <m:t> </m:t>
                          </m:r>
                          <m:r>
                            <a:rPr lang="es-MX" sz="1700" b="0" i="1" dirty="0" smtClean="0">
                              <a:solidFill>
                                <a:srgbClr val="182B47"/>
                              </a:solidFill>
                              <a:latin typeface="Cambria Math" panose="02040503050406030204" pitchFamily="18" charset="0"/>
                            </a:rPr>
                            <m:t>𝑔𝑎𝑝</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𝑡</m:t>
                          </m:r>
                        </m:sub>
                      </m:sSub>
                      <m:r>
                        <a:rPr lang="es-MX" sz="1700" i="0" dirty="0">
                          <a:solidFill>
                            <a:srgbClr val="182B47"/>
                          </a:solidFill>
                          <a:latin typeface="Cambria Math" panose="02040503050406030204" pitchFamily="18" charset="0"/>
                        </a:rPr>
                        <m:t>=</m:t>
                      </m:r>
                      <m:nary>
                        <m:naryPr>
                          <m:chr m:val="∑"/>
                          <m:limLoc m:val="undOvr"/>
                          <m:grow m:val="on"/>
                          <m:supHide m:val="on"/>
                          <m:ctrlPr>
                            <a:rPr lang="es-MX" sz="1700" i="1" dirty="0">
                              <a:solidFill>
                                <a:srgbClr val="182B47"/>
                              </a:solidFill>
                              <a:latin typeface="Cambria Math" panose="02040503050406030204" pitchFamily="18" charset="0"/>
                            </a:rPr>
                          </m:ctrlPr>
                        </m:naryPr>
                        <m:sub>
                          <m:r>
                            <a:rPr lang="es-MX" sz="1700" i="1" dirty="0">
                              <a:solidFill>
                                <a:srgbClr val="182B47"/>
                              </a:solidFill>
                              <a:latin typeface="Cambria Math" panose="02040503050406030204" pitchFamily="18" charset="0"/>
                            </a:rPr>
                            <m:t>𝑘</m:t>
                          </m:r>
                        </m:sub>
                        <m:sup/>
                        <m:e>
                          <m:d>
                            <m:dPr>
                              <m:ctrlPr>
                                <a:rPr lang="es-MX" sz="1700" i="1" dirty="0">
                                  <a:solidFill>
                                    <a:srgbClr val="182B47"/>
                                  </a:solidFill>
                                  <a:latin typeface="Cambria Math" panose="02040503050406030204" pitchFamily="18" charset="0"/>
                                </a:rPr>
                              </m:ctrlPr>
                            </m:dPr>
                            <m:e>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𝜔</m:t>
                                  </m:r>
                                </m:e>
                                <m:sub>
                                  <m:r>
                                    <a:rPr lang="es-MX" sz="1700" b="0" i="1" dirty="0" smtClean="0">
                                      <a:solidFill>
                                        <a:srgbClr val="182B47"/>
                                      </a:solidFill>
                                      <a:latin typeface="Cambria Math" panose="02040503050406030204" pitchFamily="18" charset="0"/>
                                    </a:rPr>
                                    <m:t>𝑘</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𝑡</m:t>
                                  </m:r>
                                </m:sub>
                                <m:sup>
                                  <m:r>
                                    <a:rPr lang="es-MX" sz="1700" b="0" i="1" dirty="0" smtClean="0">
                                      <a:solidFill>
                                        <a:srgbClr val="182B47"/>
                                      </a:solidFill>
                                      <a:latin typeface="Cambria Math" panose="02040503050406030204" pitchFamily="18" charset="0"/>
                                    </a:rPr>
                                    <m:t>𝐶𝑜𝑚𝑡𝑟𝑎𝑑𝑒</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𝑋</m:t>
                                  </m:r>
                                </m:sup>
                              </m:sSubSup>
                              <m:r>
                                <a:rPr lang="es-MX" sz="1700" i="0" dirty="0">
                                  <a:solidFill>
                                    <a:srgbClr val="182B47"/>
                                  </a:solidFill>
                                  <a:latin typeface="Cambria Math" panose="02040503050406030204" pitchFamily="18" charset="0"/>
                                </a:rPr>
                                <m:t>−</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𝜔</m:t>
                                  </m:r>
                                </m:e>
                                <m:sub>
                                  <m:r>
                                    <a:rPr lang="es-MX" sz="1700" i="1" dirty="0">
                                      <a:solidFill>
                                        <a:srgbClr val="182B47"/>
                                      </a:solidFill>
                                      <a:latin typeface="Cambria Math" panose="02040503050406030204" pitchFamily="18" charset="0"/>
                                    </a:rPr>
                                    <m:t>𝑘</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𝑡</m:t>
                                  </m:r>
                                </m:sub>
                                <m:sup>
                                  <m:r>
                                    <a:rPr lang="es-MX" sz="1700" b="0" i="1" dirty="0" smtClean="0">
                                      <a:solidFill>
                                        <a:srgbClr val="182B47"/>
                                      </a:solidFill>
                                      <a:latin typeface="Cambria Math" panose="02040503050406030204" pitchFamily="18" charset="0"/>
                                    </a:rPr>
                                    <m:t>𝐶𝑜𝑚𝑡𝑟𝑎𝑑𝑒</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𝑀</m:t>
                                  </m:r>
                                </m:sup>
                              </m:sSubSup>
                            </m:e>
                          </m:d>
                        </m:e>
                      </m:nary>
                      <m:r>
                        <a:rPr lang="es-MX" sz="1700" i="0" dirty="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𝑔</m:t>
                          </m:r>
                          <m:r>
                            <a:rPr lang="es-MX" sz="1700" b="0" i="1" dirty="0" smtClean="0">
                              <a:solidFill>
                                <a:srgbClr val="182B47"/>
                              </a:solidFill>
                              <a:latin typeface="Cambria Math" panose="02040503050406030204" pitchFamily="18" charset="0"/>
                            </a:rPr>
                            <m:t>𝑎𝑝</m:t>
                          </m:r>
                        </m:e>
                        <m:sub>
                          <m:r>
                            <a:rPr lang="es-MX" sz="1700" i="1" dirty="0">
                              <a:solidFill>
                                <a:srgbClr val="182B47"/>
                              </a:solidFill>
                              <a:latin typeface="Cambria Math" panose="02040503050406030204" pitchFamily="18" charset="0"/>
                            </a:rPr>
                            <m:t>𝑘</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𝑡</m:t>
                          </m:r>
                        </m:sub>
                      </m:sSub>
                    </m:oMath>
                  </m:oMathPara>
                </a14:m>
                <a:endParaRPr lang="es-MX" sz="1700" dirty="0">
                  <a:solidFill>
                    <a:srgbClr val="182B47"/>
                  </a:solidFill>
                  <a:latin typeface="Cambria Math" panose="020405030504060302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6047" y="1124744"/>
                <a:ext cx="10972800" cy="3528392"/>
              </a:xfrm>
              <a:prstGeom prst="rect">
                <a:avLst/>
              </a:prstGeom>
              <a:blipFill>
                <a:blip r:embed="rId2"/>
                <a:stretch>
                  <a:fillRect l="-333" t="-692" r="-389"/>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0D5F5A48-7B9F-4659-96E5-11EAD5B4D2C7}"/>
              </a:ext>
            </a:extLst>
          </p:cNvPr>
          <p:cNvSpPr txBox="1"/>
          <p:nvPr/>
        </p:nvSpPr>
        <p:spPr>
          <a:xfrm>
            <a:off x="1163452" y="683818"/>
            <a:ext cx="9865096" cy="400110"/>
          </a:xfrm>
          <a:prstGeom prst="rect">
            <a:avLst/>
          </a:prstGeom>
          <a:noFill/>
        </p:spPr>
        <p:txBody>
          <a:bodyPr wrap="square">
            <a:spAutoFit/>
          </a:bodyPr>
          <a:lstStyle/>
          <a:p>
            <a:pPr algn="ctr">
              <a:buClr>
                <a:srgbClr val="182B47"/>
              </a:buClr>
            </a:pPr>
            <a:r>
              <a:rPr lang="es-MX" sz="2000" b="1" dirty="0">
                <a:solidFill>
                  <a:srgbClr val="182B47"/>
                </a:solidFill>
              </a:rPr>
              <a:t>Anexo II. Construcción de la brecha en los términos de intercambio de los productos básicos</a:t>
            </a:r>
          </a:p>
        </p:txBody>
      </p:sp>
    </p:spTree>
    <p:extLst>
      <p:ext uri="{BB962C8B-B14F-4D97-AF65-F5344CB8AC3E}">
        <p14:creationId xmlns:p14="http://schemas.microsoft.com/office/powerpoint/2010/main" val="8228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2000" b="1" dirty="0">
                    <a:solidFill>
                      <a:srgbClr val="182B47"/>
                    </a:solidFill>
                  </a:rPr>
                  <a:t>Anexo III. Medición de los efectos de las políticas estructurales </a:t>
                </a:r>
              </a:p>
              <a:p>
                <a:pPr algn="just">
                  <a:spcBef>
                    <a:spcPts val="600"/>
                  </a:spcBef>
                  <a:spcAft>
                    <a:spcPts val="600"/>
                  </a:spcAft>
                  <a:buClr>
                    <a:srgbClr val="182B47"/>
                  </a:buClr>
                </a:pPr>
                <a:r>
                  <a:rPr lang="es-MX" sz="1700" b="1" dirty="0">
                    <a:solidFill>
                      <a:srgbClr val="182B47"/>
                    </a:solidFill>
                    <a:latin typeface="Calibri" panose="020F0502020204030204" pitchFamily="34" charset="0"/>
                    <a:cs typeface="Calibri" panose="020F0502020204030204" pitchFamily="34" charset="0"/>
                  </a:rPr>
                  <a:t>Las regulaciones en los mercados laboral y de productos, así como las reformas destinadas a flexibilizarlas, pueden tener un impacto en el ahorro, la inversión y el equilibrio de CA</a:t>
                </a:r>
                <a:r>
                  <a:rPr lang="es-MX" sz="1700" dirty="0">
                    <a:solidFill>
                      <a:srgbClr val="182B47"/>
                    </a:solidFill>
                    <a:latin typeface="Calibri" panose="020F0502020204030204" pitchFamily="34" charset="0"/>
                    <a:cs typeface="Calibri" panose="020F0502020204030204" pitchFamily="34" charset="0"/>
                  </a:rPr>
                  <a:t>. Un análisis de la relación entre los residuos del modelo CA de la EBA y los indicadores de rigor regulatorio para un subconjunto de economías con los datos necesarios </a:t>
                </a:r>
                <a:r>
                  <a:rPr lang="es-MX" sz="1700" b="1" dirty="0">
                    <a:solidFill>
                      <a:srgbClr val="182B47"/>
                    </a:solidFill>
                    <a:latin typeface="Calibri" panose="020F0502020204030204" pitchFamily="34" charset="0"/>
                    <a:cs typeface="Calibri" panose="020F0502020204030204" pitchFamily="34" charset="0"/>
                  </a:rPr>
                  <a:t>puede informar las discusiones de política sobre el papel de las reformas estructurales.</a:t>
                </a:r>
              </a:p>
              <a:p>
                <a:pPr algn="just">
                  <a:spcBef>
                    <a:spcPts val="1800"/>
                  </a:spcBef>
                  <a:spcAft>
                    <a:spcPts val="600"/>
                  </a:spcAft>
                  <a:buClr>
                    <a:srgbClr val="182B47"/>
                  </a:buClr>
                </a:pPr>
                <a14:m>
                  <m:oMathPara xmlns:m="http://schemas.openxmlformats.org/officeDocument/2006/math">
                    <m:oMathParaPr>
                      <m:jc m:val="centerGroup"/>
                    </m:oMathParaPr>
                    <m:oMath xmlns:m="http://schemas.openxmlformats.org/officeDocument/2006/math">
                      <m:sSub>
                        <m:sSubPr>
                          <m:ctrlPr>
                            <a:rPr lang="es-MX" sz="1700" i="1" dirty="0" smtClean="0">
                              <a:solidFill>
                                <a:srgbClr val="182B47"/>
                              </a:solidFill>
                              <a:latin typeface="Cambria Math" panose="02040503050406030204" pitchFamily="18" charset="0"/>
                            </a:rPr>
                          </m:ctrlPr>
                        </m:sSubPr>
                        <m:e>
                          <m:acc>
                            <m:accPr>
                              <m:chr m:val="̂"/>
                              <m:ctrlPr>
                                <a:rPr lang="es-MX" sz="1700" i="1" dirty="0" smtClean="0">
                                  <a:solidFill>
                                    <a:srgbClr val="182B47"/>
                                  </a:solidFill>
                                  <a:latin typeface="Cambria Math" panose="02040503050406030204" pitchFamily="18" charset="0"/>
                                </a:rPr>
                              </m:ctrlPr>
                            </m:accPr>
                            <m:e>
                              <m:r>
                                <a:rPr lang="es-MX" sz="1700" i="1" dirty="0" smtClean="0">
                                  <a:solidFill>
                                    <a:srgbClr val="182B47"/>
                                  </a:solidFill>
                                  <a:latin typeface="Cambria Math" panose="02040503050406030204" pitchFamily="18" charset="0"/>
                                </a:rPr>
                                <m:t>𝜇</m:t>
                              </m:r>
                            </m:e>
                          </m:acc>
                        </m:e>
                        <m:sub>
                          <m:r>
                            <a:rPr lang="es-MX" sz="1700" i="1" dirty="0" smtClean="0">
                              <a:solidFill>
                                <a:srgbClr val="182B47"/>
                              </a:solidFill>
                              <a:latin typeface="Cambria Math" panose="02040503050406030204" pitchFamily="18" charset="0"/>
                            </a:rPr>
                            <m:t>𝑗</m:t>
                          </m:r>
                          <m:r>
                            <a:rPr lang="es-MX" sz="1700" b="0" i="1" dirty="0" smtClean="0">
                              <a:solidFill>
                                <a:srgbClr val="182B47"/>
                              </a:solidFill>
                              <a:latin typeface="Cambria Math" panose="02040503050406030204" pitchFamily="18" charset="0"/>
                            </a:rPr>
                            <m:t>𝑡</m:t>
                          </m:r>
                        </m:sub>
                      </m:sSub>
                      <m:r>
                        <a:rPr lang="es-MX" sz="1700" i="0"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𝛼</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𝑆</m:t>
                          </m:r>
                        </m:e>
                        <m:sub>
                          <m:r>
                            <a:rPr lang="es-MX" sz="1700" i="1" dirty="0" smtClean="0">
                              <a:solidFill>
                                <a:srgbClr val="182B47"/>
                              </a:solidFill>
                              <a:latin typeface="Cambria Math" panose="02040503050406030204" pitchFamily="18" charset="0"/>
                            </a:rPr>
                            <m:t>𝑗</m:t>
                          </m:r>
                          <m:r>
                            <a:rPr lang="es-MX" sz="1700" b="0" i="1" dirty="0" smtClean="0">
                              <a:solidFill>
                                <a:srgbClr val="182B47"/>
                              </a:solidFill>
                              <a:latin typeface="Cambria Math" panose="02040503050406030204" pitchFamily="18" charset="0"/>
                            </a:rPr>
                            <m:t>𝑡</m:t>
                          </m:r>
                        </m:sub>
                      </m:sSub>
                      <m:r>
                        <a:rPr lang="es-MX" sz="1700" i="1" dirty="0" smtClean="0">
                          <a:solidFill>
                            <a:srgbClr val="182B47"/>
                          </a:solidFill>
                          <a:latin typeface="Cambria Math" panose="02040503050406030204" pitchFamily="18" charset="0"/>
                        </a:rPr>
                        <m:t>𝛾</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𝜀</m:t>
                          </m:r>
                        </m:e>
                        <m:sub>
                          <m:r>
                            <a:rPr lang="es-MX" sz="1700" b="0" i="1" dirty="0" smtClean="0">
                              <a:solidFill>
                                <a:srgbClr val="182B47"/>
                              </a:solidFill>
                              <a:latin typeface="Cambria Math" panose="02040503050406030204" pitchFamily="18" charset="0"/>
                            </a:rPr>
                            <m:t>𝑗𝑡</m:t>
                          </m:r>
                        </m:sub>
                      </m:sSub>
                    </m:oMath>
                  </m:oMathPara>
                </a14:m>
                <a:endParaRPr lang="es-MX" sz="1700" dirty="0">
                  <a:solidFill>
                    <a:srgbClr val="182B47"/>
                  </a:solidFill>
                </a:endParaRPr>
              </a:p>
              <a:p>
                <a:pPr lvl="1" algn="just">
                  <a:buClr>
                    <a:srgbClr val="182B47"/>
                  </a:buClr>
                  <a:buSzPct val="100000"/>
                </a:pPr>
                <a:r>
                  <a:rPr lang="es-MX" sz="1700" dirty="0">
                    <a:solidFill>
                      <a:srgbClr val="182B47"/>
                    </a:solidFill>
                  </a:rPr>
                  <a:t>Dónde:</a:t>
                </a:r>
              </a:p>
              <a:p>
                <a:pPr marL="742950" lvl="1" indent="-285750" algn="just">
                  <a:buClr>
                    <a:srgbClr val="182B47"/>
                  </a:buClr>
                  <a:buSzPct val="100000"/>
                  <a:buFont typeface="Arial" panose="020B0604020202020204" pitchFamily="34" charset="0"/>
                  <a:buChar char="•"/>
                </a:pPr>
                <a14:m>
                  <m:oMath xmlns:m="http://schemas.openxmlformats.org/officeDocument/2006/math">
                    <m:acc>
                      <m:accPr>
                        <m:chr m:val="̂"/>
                        <m:ctrlPr>
                          <a:rPr lang="es-MX" sz="1700" i="1" dirty="0">
                            <a:solidFill>
                              <a:srgbClr val="182B47"/>
                            </a:solidFill>
                            <a:latin typeface="Cambria Math" panose="02040503050406030204" pitchFamily="18" charset="0"/>
                          </a:rPr>
                        </m:ctrlPr>
                      </m:accPr>
                      <m:e>
                        <m:r>
                          <a:rPr lang="es-MX" sz="1700" i="1" dirty="0">
                            <a:solidFill>
                              <a:srgbClr val="182B47"/>
                            </a:solidFill>
                            <a:latin typeface="Cambria Math" panose="02040503050406030204" pitchFamily="18" charset="0"/>
                          </a:rPr>
                          <m:t>𝜇</m:t>
                        </m:r>
                      </m:e>
                    </m:acc>
                    <m:r>
                      <a:rPr lang="es-MX" sz="1700" b="0" i="1" dirty="0" smtClean="0">
                        <a:solidFill>
                          <a:srgbClr val="182B47"/>
                        </a:solidFill>
                        <a:latin typeface="Cambria Math" panose="02040503050406030204" pitchFamily="18" charset="0"/>
                      </a:rPr>
                      <m:t>: </m:t>
                    </m:r>
                  </m:oMath>
                </a14:m>
                <a:r>
                  <a:rPr lang="es-MX" sz="1700" dirty="0">
                    <a:solidFill>
                      <a:srgbClr val="182B47"/>
                    </a:solidFill>
                  </a:rPr>
                  <a:t>residual de CA de la EBA.</a:t>
                </a: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b="0" i="1" smtClean="0">
                        <a:solidFill>
                          <a:srgbClr val="182B47"/>
                        </a:solidFill>
                        <a:latin typeface="Cambria Math" panose="02040503050406030204" pitchFamily="18" charset="0"/>
                        <a:cs typeface="Calibri" panose="020F0502020204030204" pitchFamily="34" charset="0"/>
                      </a:rPr>
                      <m:t>𝑗</m:t>
                    </m:r>
                  </m:oMath>
                </a14:m>
                <a:r>
                  <a:rPr lang="es-MX" sz="1700" dirty="0">
                    <a:solidFill>
                      <a:srgbClr val="182B47"/>
                    </a:solidFill>
                    <a:latin typeface="Calibri" panose="020F0502020204030204" pitchFamily="34" charset="0"/>
                    <a:cs typeface="Calibri" panose="020F0502020204030204" pitchFamily="34" charset="0"/>
                  </a:rPr>
                  <a:t>: país.</a:t>
                </a: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i="1">
                        <a:solidFill>
                          <a:srgbClr val="182B47"/>
                        </a:solidFill>
                        <a:latin typeface="Cambria Math" panose="02040503050406030204" pitchFamily="18" charset="0"/>
                        <a:cs typeface="Calibri" panose="020F0502020204030204" pitchFamily="34" charset="0"/>
                      </a:rPr>
                      <m:t>𝑡</m:t>
                    </m:r>
                    <m:r>
                      <a:rPr lang="es-MX" sz="1700" i="1">
                        <a:solidFill>
                          <a:srgbClr val="182B47"/>
                        </a:solidFill>
                        <a:latin typeface="Cambria Math" panose="02040503050406030204" pitchFamily="18" charset="0"/>
                        <a:cs typeface="Calibri" panose="020F0502020204030204" pitchFamily="34" charset="0"/>
                      </a:rPr>
                      <m:t>:</m:t>
                    </m:r>
                  </m:oMath>
                </a14:m>
                <a:r>
                  <a:rPr lang="es-MX" sz="1700" dirty="0">
                    <a:solidFill>
                      <a:srgbClr val="182B47"/>
                    </a:solidFill>
                    <a:latin typeface="Calibri" panose="020F0502020204030204" pitchFamily="34" charset="0"/>
                    <a:cs typeface="Calibri" panose="020F0502020204030204" pitchFamily="34" charset="0"/>
                  </a:rPr>
                  <a:t> tiempo.</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𝑆</m:t>
                        </m:r>
                      </m:e>
                      <m:sub>
                        <m:r>
                          <a:rPr lang="es-MX" sz="1700" i="1" dirty="0">
                            <a:solidFill>
                              <a:srgbClr val="182B47"/>
                            </a:solidFill>
                            <a:latin typeface="Cambria Math" panose="02040503050406030204" pitchFamily="18" charset="0"/>
                          </a:rPr>
                          <m:t>𝑗𝑡</m:t>
                        </m:r>
                      </m:sub>
                    </m:sSub>
                    <m:r>
                      <a:rPr lang="es-MX" sz="1700" b="0" i="1" smtClean="0">
                        <a:solidFill>
                          <a:srgbClr val="182B47"/>
                        </a:solidFill>
                        <a:latin typeface="Cambria Math" panose="02040503050406030204" pitchFamily="18" charset="0"/>
                        <a:cs typeface="Calibri" panose="020F0502020204030204" pitchFamily="34" charset="0"/>
                      </a:rPr>
                      <m:t>:</m:t>
                    </m:r>
                  </m:oMath>
                </a14:m>
                <a:r>
                  <a:rPr lang="es-MX" sz="1700" dirty="0">
                    <a:solidFill>
                      <a:srgbClr val="182B47"/>
                    </a:solidFill>
                    <a:latin typeface="Calibri" panose="020F0502020204030204" pitchFamily="34" charset="0"/>
                    <a:cs typeface="Calibri" panose="020F0502020204030204" pitchFamily="34" charset="0"/>
                  </a:rPr>
                  <a:t> vector de variables que miden el rigor regulatorio (desviaciones del promedio mundial ponderado del PIB).</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residuo de regresión de media cero.</a:t>
                </a:r>
              </a:p>
              <a:p>
                <a:pPr marL="742950" lvl="1" indent="-285750" algn="just">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buSzPct val="100000"/>
                </a:pPr>
                <a:endParaRPr lang="es-MX" sz="21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750311"/>
                <a:ext cx="10972800" cy="5256584"/>
              </a:xfrm>
              <a:prstGeom prst="rect">
                <a:avLst/>
              </a:prstGeom>
              <a:blipFill>
                <a:blip r:embed="rId2"/>
                <a:stretch>
                  <a:fillRect l="-389" t="-580" r="-333"/>
                </a:stretch>
              </a:blipFill>
            </p:spPr>
            <p:txBody>
              <a:bodyPr/>
              <a:lstStyle/>
              <a:p>
                <a:r>
                  <a:rPr lang="es-MX">
                    <a:noFill/>
                  </a:rPr>
                  <a:t> </a:t>
                </a:r>
              </a:p>
            </p:txBody>
          </p:sp>
        </mc:Fallback>
      </mc:AlternateContent>
    </p:spTree>
    <p:extLst>
      <p:ext uri="{BB962C8B-B14F-4D97-AF65-F5344CB8AC3E}">
        <p14:creationId xmlns:p14="http://schemas.microsoft.com/office/powerpoint/2010/main" val="112220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mc:Choice xmlns:a14="http://schemas.microsoft.com/office/drawing/2010/main"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1188282"/>
                <a:ext cx="10972800" cy="496236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1800"/>
                  </a:spcBef>
                  <a:spcAft>
                    <a:spcPts val="600"/>
                  </a:spcAft>
                  <a:buClr>
                    <a:srgbClr val="182B47"/>
                  </a:buCl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𝐹𝑋</m:t>
                        </m:r>
                        <m:r>
                          <a:rPr lang="es-MX" sz="1700" i="1" dirty="0">
                            <a:solidFill>
                              <a:srgbClr val="182B47"/>
                            </a:solidFill>
                            <a:latin typeface="Cambria Math" panose="02040503050406030204" pitchFamily="18" charset="0"/>
                          </a:rPr>
                          <m:t>𝐼</m:t>
                        </m:r>
                      </m:e>
                      <m:sub>
                        <m:r>
                          <a:rPr lang="es-MX" sz="1700" i="1" dirty="0">
                            <a:solidFill>
                              <a:srgbClr val="182B47"/>
                            </a:solidFill>
                            <a:latin typeface="Cambria Math" panose="02040503050406030204" pitchFamily="18" charset="0"/>
                          </a:rPr>
                          <m:t>𝑖𝑡</m:t>
                        </m:r>
                      </m:sub>
                    </m:sSub>
                    <m:r>
                      <a:rPr lang="es-MX" sz="1700" i="1" dirty="0">
                        <a:solidFill>
                          <a:srgbClr val="182B47"/>
                        </a:solidFill>
                        <a:latin typeface="Cambria Math" panose="02040503050406030204" pitchFamily="18" charset="0"/>
                      </a:rPr>
                      <m:t> </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𝛼</m:t>
                        </m:r>
                        <m:r>
                          <a:rPr lang="es-MX" sz="1700" b="0" i="1" dirty="0" smtClean="0">
                            <a:solidFill>
                              <a:srgbClr val="182B47"/>
                            </a:solidFill>
                            <a:latin typeface="Cambria Math" panose="02040503050406030204" pitchFamily="18" charset="0"/>
                          </a:rPr>
                          <m:t>+ </m:t>
                        </m:r>
                        <m:func>
                          <m:funcPr>
                            <m:ctrlPr>
                              <a:rPr lang="es-MX" sz="1700" b="0" i="1" dirty="0" smtClean="0">
                                <a:solidFill>
                                  <a:srgbClr val="182B47"/>
                                </a:solidFill>
                                <a:latin typeface="Cambria Math" panose="02040503050406030204" pitchFamily="18" charset="0"/>
                              </a:rPr>
                            </m:ctrlPr>
                          </m:funcPr>
                          <m:fName>
                            <m:r>
                              <a:rPr lang="es-MX" sz="1700" b="0" i="1" dirty="0" smtClean="0">
                                <a:solidFill>
                                  <a:srgbClr val="182B47"/>
                                </a:solidFill>
                                <a:latin typeface="Cambria Math" panose="02040503050406030204" pitchFamily="18" charset="0"/>
                              </a:rPr>
                              <m:t>𝑏</m:t>
                            </m:r>
                            <m:r>
                              <a:rPr lang="es-MX" sz="1700" b="0" i="1" dirty="0" smtClean="0">
                                <a:solidFill>
                                  <a:srgbClr val="182B47"/>
                                </a:solidFill>
                                <a:latin typeface="Cambria Math" panose="02040503050406030204" pitchFamily="18" charset="0"/>
                              </a:rPr>
                              <m:t> </m:t>
                            </m:r>
                            <m:r>
                              <a:rPr lang="es-MX" sz="1700" b="0" i="1" dirty="0" smtClean="0">
                                <a:solidFill>
                                  <a:srgbClr val="182B47"/>
                                </a:solidFill>
                                <a:latin typeface="Cambria Math" panose="02040503050406030204" pitchFamily="18" charset="0"/>
                              </a:rPr>
                              <m:t>𝑙𝑜𝑔</m:t>
                            </m:r>
                            <m:r>
                              <a:rPr lang="es-MX" sz="1700" b="0" i="1" dirty="0" smtClean="0">
                                <a:solidFill>
                                  <a:srgbClr val="182B47"/>
                                </a:solidFill>
                                <a:latin typeface="Cambria Math" panose="02040503050406030204" pitchFamily="18" charset="0"/>
                              </a:rPr>
                              <m:t>(</m:t>
                            </m:r>
                          </m:fName>
                          <m:e>
                            <m:r>
                              <a:rPr lang="es-MX" sz="1700" b="0" i="1" dirty="0" smtClean="0">
                                <a:solidFill>
                                  <a:srgbClr val="182B47"/>
                                </a:solidFill>
                                <a:latin typeface="Cambria Math" panose="02040503050406030204" pitchFamily="18" charset="0"/>
                              </a:rPr>
                              <m:t>𝐸𝑅</m:t>
                            </m:r>
                          </m:e>
                        </m:func>
                      </m:e>
                      <m:sub>
                        <m:r>
                          <a:rPr lang="es-MX" sz="1700" b="0" i="1" dirty="0" smtClean="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r>
                          <a:rPr lang="es-MX" sz="1700" b="0" i="1" dirty="0" smtClean="0">
                            <a:solidFill>
                              <a:srgbClr val="182B47"/>
                            </a:solidFill>
                            <a:latin typeface="Cambria Math" panose="02040503050406030204" pitchFamily="18" charset="0"/>
                          </a:rPr>
                          <m:t>−1)</m:t>
                        </m:r>
                      </m:sub>
                    </m:sSub>
                  </m:oMath>
                </a14:m>
                <a:r>
                  <a:rPr lang="es-MX" sz="1700" dirty="0">
                    <a:solidFill>
                      <a:srgbClr val="182B47"/>
                    </a:solidFill>
                  </a:rPr>
                  <a:t> + </a:t>
                </a:r>
                <a14:m>
                  <m:oMath xmlns:m="http://schemas.openxmlformats.org/officeDocument/2006/math">
                    <m:sSub>
                      <m:sSubPr>
                        <m:ctrlPr>
                          <a:rPr lang="es-MX" sz="1700" i="1" dirty="0" smtClean="0">
                            <a:solidFill>
                              <a:srgbClr val="182B47"/>
                            </a:solidFill>
                            <a:latin typeface="Cambria Math" panose="02040503050406030204" pitchFamily="18" charset="0"/>
                          </a:rPr>
                        </m:ctrlPr>
                      </m:sSubPr>
                      <m:e>
                        <m:sSup>
                          <m:sSupPr>
                            <m:ctrlPr>
                              <a:rPr lang="es-MX" sz="1700" b="0" i="1" dirty="0" smtClean="0">
                                <a:solidFill>
                                  <a:srgbClr val="182B47"/>
                                </a:solidFill>
                                <a:latin typeface="Cambria Math" panose="02040503050406030204" pitchFamily="18" charset="0"/>
                              </a:rPr>
                            </m:ctrlPr>
                          </m:sSupPr>
                          <m:e>
                            <m:r>
                              <a:rPr lang="es-MX" sz="1700" b="0" i="1" dirty="0" smtClean="0">
                                <a:solidFill>
                                  <a:srgbClr val="182B47"/>
                                </a:solidFill>
                                <a:latin typeface="Cambria Math" panose="02040503050406030204" pitchFamily="18" charset="0"/>
                              </a:rPr>
                              <m:t>𝑐</m:t>
                            </m:r>
                          </m:e>
                          <m:sup>
                            <m:r>
                              <a:rPr lang="es-MX" sz="1700" b="0" i="1" dirty="0" smtClean="0">
                                <a:solidFill>
                                  <a:srgbClr val="182B47"/>
                                </a:solidFill>
                                <a:latin typeface="Cambria Math" panose="02040503050406030204" pitchFamily="18" charset="0"/>
                              </a:rPr>
                              <m:t>′</m:t>
                            </m:r>
                          </m:sup>
                        </m:sSup>
                        <m:r>
                          <a:rPr lang="es-MX" sz="1700" b="0" i="1" dirty="0" smtClean="0">
                            <a:solidFill>
                              <a:srgbClr val="182B47"/>
                            </a:solidFill>
                            <a:latin typeface="Cambria Math" panose="02040503050406030204" pitchFamily="18" charset="0"/>
                          </a:rPr>
                          <m:t>𝑍</m:t>
                        </m:r>
                      </m:e>
                      <m:sub>
                        <m:r>
                          <a:rPr lang="es-MX" sz="1700" b="0" i="1" dirty="0" smtClean="0">
                            <a:solidFill>
                              <a:srgbClr val="182B47"/>
                            </a:solidFill>
                            <a:latin typeface="Cambria Math" panose="02040503050406030204" pitchFamily="18" charset="0"/>
                          </a:rPr>
                          <m:t>𝑖</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 </m:t>
                    </m:r>
                    <m:sSub>
                      <m:sSubPr>
                        <m:ctrlPr>
                          <a:rPr lang="es-MX" sz="1700" i="1" dirty="0">
                            <a:solidFill>
                              <a:srgbClr val="182B47"/>
                            </a:solidFill>
                            <a:latin typeface="Cambria Math" panose="02040503050406030204" pitchFamily="18" charset="0"/>
                          </a:rPr>
                        </m:ctrlPr>
                      </m:sSubPr>
                      <m:e>
                        <m:sSup>
                          <m:sSupPr>
                            <m:ctrlPr>
                              <a:rPr lang="es-MX" sz="1700" b="0" i="1" dirty="0" smtClean="0">
                                <a:solidFill>
                                  <a:srgbClr val="182B47"/>
                                </a:solidFill>
                                <a:latin typeface="Cambria Math" panose="02040503050406030204" pitchFamily="18" charset="0"/>
                              </a:rPr>
                            </m:ctrlPr>
                          </m:sSupPr>
                          <m:e>
                            <m:r>
                              <a:rPr lang="es-MX" sz="1700" b="0" i="1" dirty="0" smtClean="0">
                                <a:solidFill>
                                  <a:srgbClr val="182B47"/>
                                </a:solidFill>
                                <a:latin typeface="Cambria Math" panose="02040503050406030204" pitchFamily="18" charset="0"/>
                              </a:rPr>
                              <m:t>𝑑</m:t>
                            </m:r>
                          </m:e>
                          <m:sup>
                            <m:r>
                              <a:rPr lang="es-MX" sz="1700" b="0" i="1" dirty="0" smtClean="0">
                                <a:solidFill>
                                  <a:srgbClr val="182B47"/>
                                </a:solidFill>
                                <a:latin typeface="Cambria Math" panose="02040503050406030204" pitchFamily="18" charset="0"/>
                              </a:rPr>
                              <m:t>′</m:t>
                            </m:r>
                          </m:sup>
                        </m:sSup>
                        <m:r>
                          <a:rPr lang="es-MX" sz="1700" b="0" i="1" dirty="0" smtClean="0">
                            <a:solidFill>
                              <a:srgbClr val="182B47"/>
                            </a:solidFill>
                            <a:latin typeface="Cambria Math" panose="02040503050406030204" pitchFamily="18" charset="0"/>
                          </a:rPr>
                          <m:t>𝑋</m:t>
                        </m:r>
                      </m:e>
                      <m:sub>
                        <m:r>
                          <a:rPr lang="es-MX" sz="1700" b="0" i="1" dirty="0" smtClean="0">
                            <a:solidFill>
                              <a:srgbClr val="182B47"/>
                            </a:solidFill>
                            <a:latin typeface="Cambria Math" panose="02040503050406030204" pitchFamily="18" charset="0"/>
                          </a:rPr>
                          <m:t>𝑖</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𝑢</m:t>
                        </m:r>
                      </m:e>
                      <m:sub>
                        <m:r>
                          <a:rPr lang="es-MX" sz="1700" i="1" dirty="0">
                            <a:solidFill>
                              <a:srgbClr val="182B47"/>
                            </a:solidFill>
                            <a:latin typeface="Cambria Math" panose="02040503050406030204" pitchFamily="18" charset="0"/>
                          </a:rPr>
                          <m:t>𝑖</m:t>
                        </m:r>
                      </m:sub>
                    </m:sSub>
                    <m:r>
                      <a:rPr lang="es-MX" sz="1700" b="0" i="1" dirty="0" smtClean="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𝑣</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oMath>
                </a14:m>
                <a:endParaRPr lang="es-MX" sz="1700" dirty="0">
                  <a:solidFill>
                    <a:srgbClr val="182B47"/>
                  </a:solidFill>
                </a:endParaRPr>
              </a:p>
              <a:p>
                <a:pPr lvl="1" algn="just">
                  <a:buClr>
                    <a:srgbClr val="182B47"/>
                  </a:buClr>
                  <a:buSzPct val="100000"/>
                </a:pPr>
                <a:r>
                  <a:rPr lang="es-MX" sz="1700" dirty="0">
                    <a:solidFill>
                      <a:srgbClr val="182B47"/>
                    </a:solidFill>
                  </a:rPr>
                  <a:t>Dónde:</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𝐸𝑅</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r>
                      <a:rPr lang="es-MX" sz="1700" i="1" dirty="0">
                        <a:solidFill>
                          <a:srgbClr val="182B47"/>
                        </a:solidFill>
                        <a:latin typeface="Cambria Math" panose="02040503050406030204" pitchFamily="18" charset="0"/>
                      </a:rPr>
                      <m:t>: </m:t>
                    </m:r>
                  </m:oMath>
                </a14:m>
                <a:r>
                  <a:rPr lang="es-MX" sz="1700" dirty="0">
                    <a:solidFill>
                      <a:srgbClr val="182B47"/>
                    </a:solidFill>
                  </a:rPr>
                  <a:t>tipo de cambio.</a:t>
                </a: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𝑍</m:t>
                        </m:r>
                      </m:e>
                      <m:sub>
                        <m:r>
                          <a:rPr lang="es-MX" sz="1700" i="1" dirty="0">
                            <a:solidFill>
                              <a:srgbClr val="182B47"/>
                            </a:solidFill>
                            <a:latin typeface="Cambria Math" panose="02040503050406030204" pitchFamily="18" charset="0"/>
                          </a:rPr>
                          <m:t>𝑖</m:t>
                        </m:r>
                        <m:r>
                          <a:rPr lang="es-MX" sz="1700" i="1" dirty="0">
                            <a:solidFill>
                              <a:srgbClr val="182B47"/>
                            </a:solidFill>
                            <a:latin typeface="Cambria Math" panose="02040503050406030204" pitchFamily="18" charset="0"/>
                          </a:rPr>
                          <m:t>𝑡</m:t>
                        </m:r>
                      </m:sub>
                    </m:sSub>
                  </m:oMath>
                </a14:m>
                <a:r>
                  <a:rPr lang="es-MX" sz="1700" dirty="0">
                    <a:solidFill>
                      <a:srgbClr val="182B47"/>
                    </a:solidFill>
                    <a:latin typeface="Calibri" panose="020F0502020204030204" pitchFamily="34" charset="0"/>
                    <a:cs typeface="Calibri" panose="020F0502020204030204" pitchFamily="34" charset="0"/>
                  </a:rPr>
                  <a:t>: variables instrumentales. </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dirty="0" smtClean="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𝑋</m:t>
                        </m:r>
                      </m:e>
                      <m:sub>
                        <m:r>
                          <a:rPr lang="es-MX" sz="1700" b="0" i="1" dirty="0" smtClean="0">
                            <a:solidFill>
                              <a:srgbClr val="182B47"/>
                            </a:solidFill>
                            <a:latin typeface="Cambria Math" panose="02040503050406030204" pitchFamily="18" charset="0"/>
                          </a:rPr>
                          <m:t>𝑖</m:t>
                        </m:r>
                        <m:r>
                          <a:rPr lang="es-MX" sz="1700" i="1" dirty="0">
                            <a:solidFill>
                              <a:srgbClr val="182B47"/>
                            </a:solidFill>
                            <a:latin typeface="Cambria Math" panose="02040503050406030204" pitchFamily="18" charset="0"/>
                          </a:rPr>
                          <m:t>𝑡</m:t>
                        </m:r>
                      </m:sub>
                    </m:sSub>
                    <m:r>
                      <a:rPr lang="es-MX" sz="1700" b="0" i="1" dirty="0" smtClean="0">
                        <a:solidFill>
                          <a:srgbClr val="182B47"/>
                        </a:solidFill>
                        <a:latin typeface="Cambria Math" panose="02040503050406030204" pitchFamily="18" charset="0"/>
                      </a:rPr>
                      <m:t> </m:t>
                    </m:r>
                  </m:oMath>
                </a14:m>
                <a:r>
                  <a:rPr lang="es-MX" sz="1700" dirty="0">
                    <a:solidFill>
                      <a:srgbClr val="182B47"/>
                    </a:solidFill>
                    <a:latin typeface="Calibri" panose="020F0502020204030204" pitchFamily="34" charset="0"/>
                    <a:cs typeface="Calibri" panose="020F0502020204030204" pitchFamily="34" charset="0"/>
                  </a:rPr>
                  <a:t>: variables de control.</a:t>
                </a:r>
                <a:endParaRPr lang="es-MX" sz="1700" b="0" i="1" dirty="0">
                  <a:solidFill>
                    <a:srgbClr val="182B47"/>
                  </a:solidFill>
                  <a:latin typeface="Cambria Math" panose="02040503050406030204" pitchFamily="18" charset="0"/>
                  <a:cs typeface="Calibri" panose="020F0502020204030204" pitchFamily="34" charset="0"/>
                </a:endParaRP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b="0" i="1" smtClean="0">
                        <a:solidFill>
                          <a:srgbClr val="182B47"/>
                        </a:solidFill>
                        <a:latin typeface="Cambria Math" panose="02040503050406030204" pitchFamily="18" charset="0"/>
                        <a:cs typeface="Calibri" panose="020F0502020204030204" pitchFamily="34" charset="0"/>
                      </a:rPr>
                      <m:t>𝑖</m:t>
                    </m:r>
                    <m:r>
                      <a:rPr lang="es-MX" sz="1700" b="0" i="1" smtClean="0">
                        <a:solidFill>
                          <a:srgbClr val="182B47"/>
                        </a:solidFill>
                        <a:latin typeface="Cambria Math" panose="02040503050406030204" pitchFamily="18" charset="0"/>
                        <a:cs typeface="Calibri" panose="020F0502020204030204" pitchFamily="34" charset="0"/>
                      </a:rPr>
                      <m:t>:</m:t>
                    </m:r>
                    <m:r>
                      <m:rPr>
                        <m:sty m:val="p"/>
                      </m:rPr>
                      <a:rPr lang="es-MX" sz="1700" b="0" i="0" smtClean="0">
                        <a:solidFill>
                          <a:srgbClr val="182B47"/>
                        </a:solidFill>
                        <a:latin typeface="Cambria Math" panose="02040503050406030204" pitchFamily="18" charset="0"/>
                        <a:cs typeface="Calibri" panose="020F0502020204030204" pitchFamily="34" charset="0"/>
                      </a:rPr>
                      <m:t>pa</m:t>
                    </m:r>
                    <m:r>
                      <a:rPr lang="es-MX" sz="1700" b="0" i="0" smtClean="0">
                        <a:solidFill>
                          <a:srgbClr val="182B47"/>
                        </a:solidFill>
                        <a:latin typeface="Cambria Math" panose="02040503050406030204" pitchFamily="18" charset="0"/>
                        <a:cs typeface="Calibri" panose="020F0502020204030204" pitchFamily="34" charset="0"/>
                      </a:rPr>
                      <m:t>í</m:t>
                    </m:r>
                    <m:r>
                      <m:rPr>
                        <m:sty m:val="p"/>
                      </m:rPr>
                      <a:rPr lang="es-MX" sz="1700" b="0" i="0" smtClean="0">
                        <a:solidFill>
                          <a:srgbClr val="182B47"/>
                        </a:solidFill>
                        <a:latin typeface="Cambria Math" panose="02040503050406030204" pitchFamily="18" charset="0"/>
                        <a:cs typeface="Calibri" panose="020F0502020204030204" pitchFamily="34" charset="0"/>
                      </a:rPr>
                      <m:t>s</m:t>
                    </m:r>
                    <m:r>
                      <a:rPr lang="es-MX" sz="1700" b="0" i="0" smtClean="0">
                        <a:solidFill>
                          <a:srgbClr val="182B47"/>
                        </a:solidFill>
                        <a:latin typeface="Cambria Math" panose="02040503050406030204" pitchFamily="18" charset="0"/>
                        <a:cs typeface="Calibri" panose="020F0502020204030204" pitchFamily="34" charset="0"/>
                      </a:rPr>
                      <m:t>.</m:t>
                    </m:r>
                  </m:oMath>
                </a14:m>
                <a:endParaRPr lang="es-MX" sz="1700" b="0" i="1" dirty="0">
                  <a:solidFill>
                    <a:srgbClr val="182B47"/>
                  </a:solidFill>
                  <a:latin typeface="Calibri" panose="020F0502020204030204" pitchFamily="34" charset="0"/>
                  <a:cs typeface="Calibri" panose="020F0502020204030204" pitchFamily="34" charset="0"/>
                </a:endParaRPr>
              </a:p>
              <a:p>
                <a:pPr marL="742950" lvl="1" indent="-285750" algn="just">
                  <a:buClr>
                    <a:srgbClr val="182B47"/>
                  </a:buClr>
                  <a:buSzPct val="100000"/>
                  <a:buFont typeface="Arial" panose="020B0604020202020204" pitchFamily="34" charset="0"/>
                  <a:buChar char="•"/>
                </a:pPr>
                <a14:m>
                  <m:oMath xmlns:m="http://schemas.openxmlformats.org/officeDocument/2006/math">
                    <m:r>
                      <a:rPr lang="es-MX" sz="1700" b="0" i="1" smtClean="0">
                        <a:solidFill>
                          <a:srgbClr val="182B47"/>
                        </a:solidFill>
                        <a:latin typeface="Cambria Math" panose="02040503050406030204" pitchFamily="18" charset="0"/>
                        <a:cs typeface="Calibri" panose="020F0502020204030204" pitchFamily="34" charset="0"/>
                      </a:rPr>
                      <m:t>𝑡</m:t>
                    </m:r>
                    <m:r>
                      <a:rPr lang="es-MX" sz="1700" b="0" i="1" smtClean="0">
                        <a:solidFill>
                          <a:srgbClr val="182B47"/>
                        </a:solidFill>
                        <a:latin typeface="Cambria Math" panose="02040503050406030204" pitchFamily="18" charset="0"/>
                        <a:cs typeface="Calibri" panose="020F0502020204030204" pitchFamily="34" charset="0"/>
                      </a:rPr>
                      <m:t>:</m:t>
                    </m:r>
                  </m:oMath>
                </a14:m>
                <a:r>
                  <a:rPr lang="es-MX" sz="1700" dirty="0">
                    <a:solidFill>
                      <a:srgbClr val="182B47"/>
                    </a:solidFill>
                    <a:latin typeface="Calibri" panose="020F0502020204030204" pitchFamily="34" charset="0"/>
                    <a:cs typeface="Calibri" panose="020F0502020204030204" pitchFamily="34" charset="0"/>
                  </a:rPr>
                  <a:t> tiempo.</a:t>
                </a:r>
              </a:p>
              <a:p>
                <a:pPr marL="742950" lvl="1" indent="-285750" algn="just">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marL="285750" indent="-285750" algn="just">
                  <a:lnSpc>
                    <a:spcPct val="110000"/>
                  </a:lnSpc>
                  <a:spcAft>
                    <a:spcPts val="1200"/>
                  </a:spcAft>
                  <a:buClr>
                    <a:srgbClr val="182B47"/>
                  </a:buClr>
                  <a:buFont typeface="Wingdings" panose="05000000000000000000" pitchFamily="2" charset="2"/>
                  <a:buChar char="§"/>
                </a:pPr>
                <a:r>
                  <a:rPr lang="es-MX" sz="1700" b="1" dirty="0">
                    <a:solidFill>
                      <a:srgbClr val="182B47"/>
                    </a:solidFill>
                  </a:rPr>
                  <a:t>Variables instrumentales</a:t>
                </a:r>
              </a:p>
              <a:p>
                <a:pPr algn="just">
                  <a:lnSpc>
                    <a:spcPct val="110000"/>
                  </a:lnSpc>
                  <a:spcBef>
                    <a:spcPts val="0"/>
                  </a:spcBef>
                  <a:spcAft>
                    <a:spcPts val="1800"/>
                  </a:spcAft>
                  <a:buClr>
                    <a:srgbClr val="182B47"/>
                  </a:buClr>
                </a:pPr>
                <a:r>
                  <a:rPr lang="es-MX" sz="1700" dirty="0">
                    <a:solidFill>
                      <a:srgbClr val="182B47"/>
                    </a:solidFill>
                  </a:rPr>
                  <a:t>Incluye las reservas internacionales brutas rezagadas en relación con el PIB, importaciones y deuda externa. </a:t>
                </a:r>
              </a:p>
              <a:p>
                <a:pPr marL="285750" indent="-285750" algn="just">
                  <a:lnSpc>
                    <a:spcPct val="110000"/>
                  </a:lnSpc>
                  <a:spcBef>
                    <a:spcPts val="0"/>
                  </a:spcBef>
                  <a:spcAft>
                    <a:spcPts val="1800"/>
                  </a:spcAft>
                  <a:buClr>
                    <a:srgbClr val="182B47"/>
                  </a:buClr>
                  <a:buFont typeface="Arial" panose="020B0604020202020204" pitchFamily="34" charset="0"/>
                  <a:buChar char="•"/>
                </a:pPr>
                <a:r>
                  <a:rPr lang="es-MX" sz="1700" b="1" dirty="0">
                    <a:solidFill>
                      <a:srgbClr val="182B47"/>
                    </a:solidFill>
                  </a:rPr>
                  <a:t>Variables de control</a:t>
                </a:r>
              </a:p>
              <a:p>
                <a:pPr algn="just">
                  <a:lnSpc>
                    <a:spcPct val="110000"/>
                  </a:lnSpc>
                  <a:spcBef>
                    <a:spcPts val="0"/>
                  </a:spcBef>
                  <a:spcAft>
                    <a:spcPts val="1800"/>
                  </a:spcAft>
                  <a:buClr>
                    <a:srgbClr val="182B47"/>
                  </a:buClr>
                </a:pPr>
                <a:r>
                  <a:rPr lang="es-MX" sz="1700" dirty="0">
                    <a:solidFill>
                      <a:srgbClr val="182B47"/>
                    </a:solidFill>
                  </a:rPr>
                  <a:t>Compuesta por i) Nivel de volatilidad del mercado de opciones de Chicago </a:t>
                </a:r>
                <a:r>
                  <a:rPr lang="es-MX" sz="1700" dirty="0" err="1">
                    <a:solidFill>
                      <a:srgbClr val="182B47"/>
                    </a:solidFill>
                  </a:rPr>
                  <a:t>Board</a:t>
                </a:r>
                <a:r>
                  <a:rPr lang="es-MX" sz="1700" dirty="0">
                    <a:solidFill>
                      <a:srgbClr val="182B47"/>
                    </a:solidFill>
                  </a:rPr>
                  <a:t> (VIX); </a:t>
                </a:r>
                <a:r>
                  <a:rPr lang="es-MX" sz="1700" dirty="0" err="1">
                    <a:solidFill>
                      <a:srgbClr val="182B47"/>
                    </a:solidFill>
                  </a:rPr>
                  <a:t>ii</a:t>
                </a:r>
                <a:r>
                  <a:rPr lang="es-MX" sz="1700" dirty="0">
                    <a:solidFill>
                      <a:srgbClr val="182B47"/>
                    </a:solidFill>
                  </a:rPr>
                  <a:t>) índices de precios de las materias primas (energía, metales y productos agrícolas); </a:t>
                </a:r>
                <a:r>
                  <a:rPr lang="es-MX" sz="1700" dirty="0" err="1">
                    <a:solidFill>
                      <a:srgbClr val="182B47"/>
                    </a:solidFill>
                  </a:rPr>
                  <a:t>iii</a:t>
                </a:r>
                <a:r>
                  <a:rPr lang="es-MX" sz="1700" dirty="0">
                    <a:solidFill>
                      <a:srgbClr val="182B47"/>
                    </a:solidFill>
                  </a:rPr>
                  <a:t>) diferencial de tasas de interés frente a EE.UU.</a:t>
                </a:r>
              </a:p>
            </p:txBody>
          </p:sp>
        </mc:Choice>
        <mc:Fallback>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1629" y="1188282"/>
                <a:ext cx="10972800" cy="4962363"/>
              </a:xfrm>
              <a:prstGeom prst="rect">
                <a:avLst/>
              </a:prstGeom>
              <a:blipFill>
                <a:blip r:embed="rId2"/>
                <a:stretch>
                  <a:fillRect l="-389" t="-369" r="-33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77CB0658-B82E-49EA-BA7D-2A8E25289E55}"/>
              </a:ext>
            </a:extLst>
          </p:cNvPr>
          <p:cNvSpPr txBox="1"/>
          <p:nvPr/>
        </p:nvSpPr>
        <p:spPr>
          <a:xfrm>
            <a:off x="1163452" y="653040"/>
            <a:ext cx="9865096" cy="400110"/>
          </a:xfrm>
          <a:prstGeom prst="rect">
            <a:avLst/>
          </a:prstGeom>
          <a:noFill/>
        </p:spPr>
        <p:txBody>
          <a:bodyPr wrap="square">
            <a:spAutoFit/>
          </a:bodyPr>
          <a:lstStyle/>
          <a:p>
            <a:pPr algn="ctr">
              <a:buClr>
                <a:srgbClr val="182B47"/>
              </a:buClr>
            </a:pPr>
            <a:r>
              <a:rPr lang="es-MX" sz="2000" b="1" dirty="0">
                <a:solidFill>
                  <a:srgbClr val="182B47"/>
                </a:solidFill>
              </a:rPr>
              <a:t>Anexo II. Construcción de la Intervención Cambiaria (FXI)</a:t>
            </a:r>
          </a:p>
        </p:txBody>
      </p:sp>
    </p:spTree>
    <p:extLst>
      <p:ext uri="{BB962C8B-B14F-4D97-AF65-F5344CB8AC3E}">
        <p14:creationId xmlns:p14="http://schemas.microsoft.com/office/powerpoint/2010/main" val="327225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6" name="CuadroTexto 5">
            <a:extLst>
              <a:ext uri="{FF2B5EF4-FFF2-40B4-BE49-F238E27FC236}">
                <a16:creationId xmlns:a16="http://schemas.microsoft.com/office/drawing/2014/main" id="{2390BF96-206A-4F57-8320-863231E4C147}"/>
              </a:ext>
            </a:extLst>
          </p:cNvPr>
          <p:cNvSpPr txBox="1"/>
          <p:nvPr/>
        </p:nvSpPr>
        <p:spPr>
          <a:xfrm>
            <a:off x="438233" y="1186617"/>
            <a:ext cx="3700257" cy="1477328"/>
          </a:xfrm>
          <a:prstGeom prst="rect">
            <a:avLst/>
          </a:prstGeom>
          <a:solidFill>
            <a:schemeClr val="accent6">
              <a:lumMod val="20000"/>
              <a:lumOff val="80000"/>
            </a:schemeClr>
          </a:solidFill>
        </p:spPr>
        <p:txBody>
          <a:bodyPr wrap="square" rtlCol="0">
            <a:spAutoFit/>
          </a:bodyPr>
          <a:lstStyle/>
          <a:p>
            <a:pPr algn="ctr"/>
            <a:r>
              <a:rPr lang="es-MX" b="1" dirty="0">
                <a:solidFill>
                  <a:schemeClr val="accent5">
                    <a:lumMod val="75000"/>
                  </a:schemeClr>
                </a:solidFill>
                <a:latin typeface="Calibri" panose="020F0502020204030204" pitchFamily="34" charset="0"/>
                <a:cs typeface="Calibri" panose="020F0502020204030204" pitchFamily="34" charset="0"/>
              </a:rPr>
              <a:t>Brechas del modelo EBA </a:t>
            </a:r>
          </a:p>
          <a:p>
            <a:pPr marL="285750" indent="-285750">
              <a:buFont typeface="Arial" panose="020B0604020202020204" pitchFamily="34" charset="0"/>
              <a:buChar char="•"/>
            </a:pPr>
            <a:r>
              <a:rPr lang="es-MX" dirty="0">
                <a:solidFill>
                  <a:srgbClr val="7030A0"/>
                </a:solidFill>
                <a:latin typeface="Calibri" panose="020F0502020204030204" pitchFamily="34" charset="0"/>
                <a:cs typeface="Calibri" panose="020F0502020204030204" pitchFamily="34" charset="0"/>
              </a:rPr>
              <a:t>Cuenta corriente ()</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Índice-REER</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Niveles de REER </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Semi-elasticidades CA-REER</a:t>
            </a:r>
          </a:p>
        </p:txBody>
      </p:sp>
      <p:sp>
        <p:nvSpPr>
          <p:cNvPr id="7" name="CuadroTexto 6">
            <a:extLst>
              <a:ext uri="{FF2B5EF4-FFF2-40B4-BE49-F238E27FC236}">
                <a16:creationId xmlns:a16="http://schemas.microsoft.com/office/drawing/2014/main" id="{6DAA2D19-382E-4693-9896-6D3E494850C3}"/>
              </a:ext>
            </a:extLst>
          </p:cNvPr>
          <p:cNvSpPr txBox="1"/>
          <p:nvPr/>
        </p:nvSpPr>
        <p:spPr>
          <a:xfrm>
            <a:off x="427611" y="2917208"/>
            <a:ext cx="3700257" cy="369332"/>
          </a:xfrm>
          <a:prstGeom prst="rect">
            <a:avLst/>
          </a:prstGeom>
          <a:solidFill>
            <a:schemeClr val="accent6">
              <a:lumMod val="20000"/>
              <a:lumOff val="80000"/>
            </a:schemeClr>
          </a:solidFill>
        </p:spPr>
        <p:txBody>
          <a:bodyPr wrap="square" rtlCol="0">
            <a:spAutoFit/>
          </a:bodyPr>
          <a:lstStyle/>
          <a:p>
            <a:pPr algn="ctr"/>
            <a:r>
              <a:rPr lang="es-MX" b="1" dirty="0">
                <a:solidFill>
                  <a:schemeClr val="accent5">
                    <a:lumMod val="75000"/>
                  </a:schemeClr>
                </a:solidFill>
                <a:latin typeface="Calibri" panose="020F0502020204030204" pitchFamily="34" charset="0"/>
                <a:cs typeface="Calibri" panose="020F0502020204030204" pitchFamily="34" charset="0"/>
              </a:rPr>
              <a:t>Sustentabilidad Externa</a:t>
            </a:r>
          </a:p>
        </p:txBody>
      </p:sp>
      <p:sp>
        <p:nvSpPr>
          <p:cNvPr id="8" name="CuadroTexto 7">
            <a:extLst>
              <a:ext uri="{FF2B5EF4-FFF2-40B4-BE49-F238E27FC236}">
                <a16:creationId xmlns:a16="http://schemas.microsoft.com/office/drawing/2014/main" id="{407F0A9C-AD12-4D25-BCF6-B4192F791251}"/>
              </a:ext>
            </a:extLst>
          </p:cNvPr>
          <p:cNvSpPr txBox="1"/>
          <p:nvPr/>
        </p:nvSpPr>
        <p:spPr>
          <a:xfrm>
            <a:off x="427611" y="3563904"/>
            <a:ext cx="3700257" cy="2031325"/>
          </a:xfrm>
          <a:prstGeom prst="rect">
            <a:avLst/>
          </a:prstGeom>
          <a:solidFill>
            <a:schemeClr val="accent6">
              <a:lumMod val="20000"/>
              <a:lumOff val="80000"/>
            </a:schemeClr>
          </a:solidFill>
        </p:spPr>
        <p:txBody>
          <a:bodyPr wrap="square" rtlCol="0">
            <a:spAutoFit/>
          </a:bodyPr>
          <a:lstStyle/>
          <a:p>
            <a:pPr algn="ctr"/>
            <a:r>
              <a:rPr lang="es-MX" b="1" dirty="0">
                <a:solidFill>
                  <a:schemeClr val="accent5">
                    <a:lumMod val="75000"/>
                  </a:schemeClr>
                </a:solidFill>
                <a:latin typeface="Calibri" panose="020F0502020204030204" pitchFamily="34" charset="0"/>
                <a:cs typeface="Calibri" panose="020F0502020204030204" pitchFamily="34" charset="0"/>
              </a:rPr>
              <a:t>Otros indicadores</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Competitividad (ULC basado en la REER, cuotas de comercio mundial)</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Posición de NIIP/composición, adecuación de las reservas</a:t>
            </a:r>
          </a:p>
          <a:p>
            <a:pPr marL="285750" indent="-285750">
              <a:buFont typeface="Arial" panose="020B0604020202020204" pitchFamily="34" charset="0"/>
              <a:buChar char="•"/>
            </a:pPr>
            <a:r>
              <a:rPr lang="es-MX" dirty="0">
                <a:latin typeface="Calibri" panose="020F0502020204030204" pitchFamily="34" charset="0"/>
                <a:cs typeface="Calibri" panose="020F0502020204030204" pitchFamily="34" charset="0"/>
              </a:rPr>
              <a:t>Flujos de capital.</a:t>
            </a:r>
          </a:p>
        </p:txBody>
      </p:sp>
      <p:sp>
        <p:nvSpPr>
          <p:cNvPr id="9" name="CuadroTexto 8">
            <a:extLst>
              <a:ext uri="{FF2B5EF4-FFF2-40B4-BE49-F238E27FC236}">
                <a16:creationId xmlns:a16="http://schemas.microsoft.com/office/drawing/2014/main" id="{3F2C1388-FB50-487F-894F-BB2F238AB50A}"/>
              </a:ext>
            </a:extLst>
          </p:cNvPr>
          <p:cNvSpPr txBox="1"/>
          <p:nvPr/>
        </p:nvSpPr>
        <p:spPr>
          <a:xfrm>
            <a:off x="4691302" y="1301187"/>
            <a:ext cx="4032448" cy="4204356"/>
          </a:xfrm>
          <a:prstGeom prst="rect">
            <a:avLst/>
          </a:prstGeom>
          <a:solidFill>
            <a:schemeClr val="accent2">
              <a:lumMod val="20000"/>
              <a:lumOff val="80000"/>
            </a:schemeClr>
          </a:solidFill>
        </p:spPr>
        <p:txBody>
          <a:bodyPr wrap="square" rtlCol="0">
            <a:spAutoFit/>
          </a:bodyPr>
          <a:lstStyle/>
          <a:p>
            <a:pPr algn="ctr">
              <a:lnSpc>
                <a:spcPct val="150000"/>
              </a:lnSpc>
            </a:pPr>
            <a:r>
              <a:rPr lang="es-MX" b="1" dirty="0">
                <a:solidFill>
                  <a:schemeClr val="accent5">
                    <a:lumMod val="75000"/>
                  </a:schemeClr>
                </a:solidFill>
                <a:latin typeface="Calibri" panose="020F0502020204030204" pitchFamily="34" charset="0"/>
                <a:cs typeface="Calibri" panose="020F0502020204030204" pitchFamily="34" charset="0"/>
              </a:rPr>
              <a:t>Criterio del personal</a:t>
            </a:r>
          </a:p>
          <a:p>
            <a:pPr>
              <a:lnSpc>
                <a:spcPct val="150000"/>
              </a:lnSpc>
            </a:pPr>
            <a:r>
              <a:rPr lang="es-MX" b="1" dirty="0">
                <a:latin typeface="Calibri" panose="020F0502020204030204" pitchFamily="34" charset="0"/>
                <a:cs typeface="Calibri" panose="020F0502020204030204" pitchFamily="34" charset="0"/>
              </a:rPr>
              <a:t>Indicadores relevantes seleccionados </a:t>
            </a:r>
          </a:p>
          <a:p>
            <a:pPr>
              <a:lnSpc>
                <a:spcPct val="150000"/>
              </a:lnSpc>
            </a:pPr>
            <a:r>
              <a:rPr lang="es-MX" b="1" dirty="0">
                <a:latin typeface="Calibri" panose="020F0502020204030204" pitchFamily="34" charset="0"/>
                <a:cs typeface="Calibri" panose="020F0502020204030204" pitchFamily="34" charset="0"/>
              </a:rPr>
              <a:t>Ajustadores específicos por país </a:t>
            </a:r>
          </a:p>
          <a:p>
            <a:pPr marL="285750" indent="-285750">
              <a:lnSpc>
                <a:spcPct val="150000"/>
              </a:lnSpc>
              <a:buFont typeface="Arial" panose="020B0604020202020204" pitchFamily="34" charset="0"/>
              <a:buChar char="•"/>
            </a:pPr>
            <a:r>
              <a:rPr lang="es-MX" dirty="0">
                <a:latin typeface="Calibri" panose="020F0502020204030204" pitchFamily="34" charset="0"/>
                <a:cs typeface="Calibri" panose="020F0502020204030204" pitchFamily="34" charset="0"/>
              </a:rPr>
              <a:t>Con base analítica</a:t>
            </a:r>
          </a:p>
          <a:p>
            <a:pPr marL="742950" lvl="1" indent="-285750">
              <a:lnSpc>
                <a:spcPct val="150000"/>
              </a:lnSpc>
              <a:buFont typeface="Wingdings" panose="05000000000000000000" pitchFamily="2" charset="2"/>
              <a:buChar char="ü"/>
            </a:pPr>
            <a:r>
              <a:rPr lang="es-MX" dirty="0">
                <a:latin typeface="Calibri" panose="020F0502020204030204" pitchFamily="34" charset="0"/>
                <a:cs typeface="Calibri" panose="020F0502020204030204" pitchFamily="34" charset="0"/>
              </a:rPr>
              <a:t>Fundamentado analíticamente</a:t>
            </a:r>
          </a:p>
          <a:p>
            <a:pPr marL="285750" indent="-285750">
              <a:lnSpc>
                <a:spcPct val="150000"/>
              </a:lnSpc>
              <a:buFont typeface="Arial" panose="020B0604020202020204" pitchFamily="34" charset="0"/>
              <a:buChar char="•"/>
            </a:pPr>
            <a:r>
              <a:rPr lang="es-MX" dirty="0">
                <a:latin typeface="Calibri" panose="020F0502020204030204" pitchFamily="34" charset="0"/>
                <a:cs typeface="Calibri" panose="020F0502020204030204" pitchFamily="34" charset="0"/>
              </a:rPr>
              <a:t>Aplicación ecuánime </a:t>
            </a:r>
          </a:p>
          <a:p>
            <a:pPr>
              <a:lnSpc>
                <a:spcPct val="150000"/>
              </a:lnSpc>
            </a:pPr>
            <a:r>
              <a:rPr lang="es-MX" b="1" dirty="0">
                <a:latin typeface="Calibri" panose="020F0502020204030204" pitchFamily="34" charset="0"/>
                <a:cs typeface="Calibri" panose="020F0502020204030204" pitchFamily="34" charset="0"/>
              </a:rPr>
              <a:t>Interpretación de residuales </a:t>
            </a:r>
          </a:p>
          <a:p>
            <a:pPr marL="742950" lvl="1" indent="-285750">
              <a:lnSpc>
                <a:spcPct val="150000"/>
              </a:lnSpc>
              <a:buFont typeface="Wingdings" panose="05000000000000000000" pitchFamily="2" charset="2"/>
              <a:buChar char="ü"/>
            </a:pPr>
            <a:r>
              <a:rPr lang="es-MX" dirty="0">
                <a:latin typeface="Calibri" panose="020F0502020204030204" pitchFamily="34" charset="0"/>
                <a:cs typeface="Calibri" panose="020F0502020204030204" pitchFamily="34" charset="0"/>
              </a:rPr>
              <a:t>Herramientas para las políticas estructurales </a:t>
            </a:r>
          </a:p>
          <a:p>
            <a:pPr>
              <a:lnSpc>
                <a:spcPct val="150000"/>
              </a:lnSpc>
            </a:pPr>
            <a:r>
              <a:rPr lang="es-MX" b="1" dirty="0">
                <a:latin typeface="Calibri" panose="020F0502020204030204" pitchFamily="34" charset="0"/>
                <a:cs typeface="Calibri" panose="020F0502020204030204" pitchFamily="34" charset="0"/>
              </a:rPr>
              <a:t>Rangos de incertidumbre </a:t>
            </a:r>
          </a:p>
        </p:txBody>
      </p:sp>
      <p:sp>
        <p:nvSpPr>
          <p:cNvPr id="10" name="CuadroTexto 9">
            <a:extLst>
              <a:ext uri="{FF2B5EF4-FFF2-40B4-BE49-F238E27FC236}">
                <a16:creationId xmlns:a16="http://schemas.microsoft.com/office/drawing/2014/main" id="{611F358F-0999-4E6C-937D-E4AC809D755A}"/>
              </a:ext>
            </a:extLst>
          </p:cNvPr>
          <p:cNvSpPr txBox="1"/>
          <p:nvPr/>
        </p:nvSpPr>
        <p:spPr>
          <a:xfrm>
            <a:off x="9276562" y="1694827"/>
            <a:ext cx="2409290" cy="1077218"/>
          </a:xfrm>
          <a:prstGeom prst="rect">
            <a:avLst/>
          </a:prstGeom>
          <a:solidFill>
            <a:srgbClr val="00B3F2"/>
          </a:solidFill>
        </p:spPr>
        <p:txBody>
          <a:bodyPr wrap="square" rtlCol="0">
            <a:spAutoFit/>
          </a:bodyPr>
          <a:lstStyle/>
          <a:p>
            <a:pPr>
              <a:spcAft>
                <a:spcPts val="600"/>
              </a:spcAft>
            </a:pPr>
            <a:r>
              <a:rPr lang="es-MX" b="1" dirty="0"/>
              <a:t>Evaluación final </a:t>
            </a:r>
          </a:p>
          <a:p>
            <a:pPr marL="285750" indent="-285750">
              <a:spcAft>
                <a:spcPts val="600"/>
              </a:spcAft>
              <a:buFont typeface="Arial" panose="020B0604020202020204" pitchFamily="34" charset="0"/>
              <a:buChar char="•"/>
            </a:pPr>
            <a:r>
              <a:rPr lang="es-MX" dirty="0"/>
              <a:t>Brechas externas </a:t>
            </a:r>
          </a:p>
          <a:p>
            <a:pPr marL="285750" indent="-285750">
              <a:spcAft>
                <a:spcPts val="600"/>
              </a:spcAft>
              <a:buFont typeface="Arial" panose="020B0604020202020204" pitchFamily="34" charset="0"/>
              <a:buChar char="•"/>
            </a:pPr>
            <a:r>
              <a:rPr lang="es-MX" dirty="0"/>
              <a:t>Políticas </a:t>
            </a:r>
          </a:p>
        </p:txBody>
      </p:sp>
      <p:sp>
        <p:nvSpPr>
          <p:cNvPr id="12" name="CuadroTexto 11">
            <a:extLst>
              <a:ext uri="{FF2B5EF4-FFF2-40B4-BE49-F238E27FC236}">
                <a16:creationId xmlns:a16="http://schemas.microsoft.com/office/drawing/2014/main" id="{1AB324F3-F572-4369-8CCA-7C801AD538BF}"/>
              </a:ext>
            </a:extLst>
          </p:cNvPr>
          <p:cNvSpPr txBox="1"/>
          <p:nvPr/>
        </p:nvSpPr>
        <p:spPr>
          <a:xfrm>
            <a:off x="9276562" y="3563723"/>
            <a:ext cx="2574957" cy="1354217"/>
          </a:xfrm>
          <a:prstGeom prst="rect">
            <a:avLst/>
          </a:prstGeom>
          <a:solidFill>
            <a:srgbClr val="00B3F2"/>
          </a:solidFill>
        </p:spPr>
        <p:txBody>
          <a:bodyPr wrap="square" rtlCol="0">
            <a:spAutoFit/>
          </a:bodyPr>
          <a:lstStyle/>
          <a:p>
            <a:pPr>
              <a:spcAft>
                <a:spcPts val="600"/>
              </a:spcAft>
            </a:pPr>
            <a:r>
              <a:rPr lang="es-MX" b="1" dirty="0"/>
              <a:t>Publicación</a:t>
            </a:r>
          </a:p>
          <a:p>
            <a:pPr marL="285750" indent="-285750">
              <a:spcAft>
                <a:spcPts val="600"/>
              </a:spcAft>
              <a:buFont typeface="Arial" panose="020B0604020202020204" pitchFamily="34" charset="0"/>
              <a:buChar char="•"/>
            </a:pPr>
            <a:r>
              <a:rPr lang="es-MX" dirty="0"/>
              <a:t>Reportes de personal</a:t>
            </a:r>
          </a:p>
          <a:p>
            <a:pPr marL="285750" indent="-285750">
              <a:spcAft>
                <a:spcPts val="600"/>
              </a:spcAft>
              <a:buFont typeface="Arial" panose="020B0604020202020204" pitchFamily="34" charset="0"/>
              <a:buChar char="•"/>
            </a:pPr>
            <a:r>
              <a:rPr lang="es-MX" dirty="0"/>
              <a:t>Reportes del Sector Externo</a:t>
            </a:r>
          </a:p>
        </p:txBody>
      </p:sp>
      <p:sp>
        <p:nvSpPr>
          <p:cNvPr id="13" name="Flecha: a la derecha 12">
            <a:extLst>
              <a:ext uri="{FF2B5EF4-FFF2-40B4-BE49-F238E27FC236}">
                <a16:creationId xmlns:a16="http://schemas.microsoft.com/office/drawing/2014/main" id="{7DB7BB83-CF96-42E8-A228-6795CCF588F3}"/>
              </a:ext>
            </a:extLst>
          </p:cNvPr>
          <p:cNvSpPr/>
          <p:nvPr/>
        </p:nvSpPr>
        <p:spPr>
          <a:xfrm>
            <a:off x="4217145" y="2348880"/>
            <a:ext cx="395502" cy="216024"/>
          </a:xfrm>
          <a:prstGeom prst="rightArrow">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Flecha: a la derecha 13">
            <a:extLst>
              <a:ext uri="{FF2B5EF4-FFF2-40B4-BE49-F238E27FC236}">
                <a16:creationId xmlns:a16="http://schemas.microsoft.com/office/drawing/2014/main" id="{4E6C46E9-727B-4B24-B46F-6ED4E60AEA8C}"/>
              </a:ext>
            </a:extLst>
          </p:cNvPr>
          <p:cNvSpPr/>
          <p:nvPr/>
        </p:nvSpPr>
        <p:spPr>
          <a:xfrm>
            <a:off x="8802405" y="2348880"/>
            <a:ext cx="395502" cy="216024"/>
          </a:xfrm>
          <a:prstGeom prst="rightArrow">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Flecha: a la derecha 15">
            <a:extLst>
              <a:ext uri="{FF2B5EF4-FFF2-40B4-BE49-F238E27FC236}">
                <a16:creationId xmlns:a16="http://schemas.microsoft.com/office/drawing/2014/main" id="{DB83D1B1-857E-40B1-BE6A-17739DD0A0E4}"/>
              </a:ext>
            </a:extLst>
          </p:cNvPr>
          <p:cNvSpPr/>
          <p:nvPr/>
        </p:nvSpPr>
        <p:spPr>
          <a:xfrm rot="5400000">
            <a:off x="10391468" y="3036539"/>
            <a:ext cx="395502" cy="216024"/>
          </a:xfrm>
          <a:prstGeom prst="rightArrow">
            <a:avLst/>
          </a:prstGeom>
          <a:solidFill>
            <a:srgbClr val="33CCFF"/>
          </a:solidFill>
          <a:ln>
            <a:solidFill>
              <a:schemeClr val="accent5">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MX"/>
          </a:p>
        </p:txBody>
      </p:sp>
      <p:sp>
        <p:nvSpPr>
          <p:cNvPr id="17" name="Marcador de contenido 2">
            <a:extLst>
              <a:ext uri="{FF2B5EF4-FFF2-40B4-BE49-F238E27FC236}">
                <a16:creationId xmlns:a16="http://schemas.microsoft.com/office/drawing/2014/main" id="{5FCD45B9-E31F-47C8-AF9F-BA3677BBB02D}"/>
              </a:ext>
            </a:extLst>
          </p:cNvPr>
          <p:cNvSpPr txBox="1">
            <a:spLocks/>
          </p:cNvSpPr>
          <p:nvPr/>
        </p:nvSpPr>
        <p:spPr>
          <a:xfrm>
            <a:off x="609600" y="636940"/>
            <a:ext cx="10972800" cy="43464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900" b="1" dirty="0">
                <a:solidFill>
                  <a:srgbClr val="182B47"/>
                </a:solidFill>
              </a:rPr>
              <a:t>Figura 1. Proceso de evaluación del Sector Externo del FMI</a:t>
            </a:r>
            <a:endParaRPr lang="es-MX" sz="1700" dirty="0">
              <a:solidFill>
                <a:srgbClr val="182B47"/>
              </a:solidFill>
            </a:endParaRPr>
          </a:p>
          <a:p>
            <a:pPr marL="742950" lvl="1" indent="-285750">
              <a:buClr>
                <a:srgbClr val="182B47"/>
              </a:buClr>
              <a:buSzPct val="100000"/>
              <a:buFont typeface="Wingdings" panose="05000000000000000000" pitchFamily="2" charset="2"/>
              <a:buChar char="§"/>
            </a:pPr>
            <a:endParaRPr lang="es-MX" sz="1700" dirty="0">
              <a:solidFill>
                <a:srgbClr val="182B47"/>
              </a:solidFill>
            </a:endParaRPr>
          </a:p>
          <a:p>
            <a:pPr marL="742950" lvl="1" indent="-285750">
              <a:buClr>
                <a:srgbClr val="182B47"/>
              </a:buClr>
              <a:buSzPct val="100000"/>
              <a:buFont typeface="Wingdings" panose="05000000000000000000" pitchFamily="2" charset="2"/>
              <a:buChar char="§"/>
            </a:pPr>
            <a:endParaRPr lang="es-MX" sz="1700" dirty="0">
              <a:solidFill>
                <a:srgbClr val="182B47"/>
              </a:solidFill>
            </a:endParaRPr>
          </a:p>
          <a:p>
            <a:pPr marL="742950" lvl="1" indent="-285750">
              <a:buClr>
                <a:srgbClr val="182B47"/>
              </a:buClr>
              <a:buSzPct val="60000"/>
              <a:buFont typeface="Wingdings" panose="05000000000000000000" pitchFamily="2" charset="2"/>
              <a:buChar char="§"/>
            </a:pPr>
            <a:endParaRPr lang="es-MX" sz="1700" dirty="0">
              <a:solidFill>
                <a:srgbClr val="182B47"/>
              </a:solidFill>
            </a:endParaRPr>
          </a:p>
          <a:p>
            <a:pPr marL="285750" indent="-285750">
              <a:buClr>
                <a:srgbClr val="182B47"/>
              </a:buClr>
              <a:buFont typeface="Wingdings" panose="05000000000000000000" pitchFamily="2" charset="2"/>
              <a:buChar char="§"/>
            </a:pPr>
            <a:endParaRPr lang="es-MX" sz="1750" dirty="0">
              <a:solidFill>
                <a:srgbClr val="182B47"/>
              </a:solidFill>
            </a:endParaRPr>
          </a:p>
          <a:p>
            <a:pPr marL="285750" indent="-285750">
              <a:buClr>
                <a:srgbClr val="182B47"/>
              </a:buClr>
              <a:buFont typeface="Wingdings" panose="05000000000000000000" pitchFamily="2" charset="2"/>
              <a:buChar char="§"/>
            </a:pPr>
            <a:endParaRPr lang="es-MX" sz="1750" dirty="0">
              <a:solidFill>
                <a:srgbClr val="182B47"/>
              </a:solidFill>
            </a:endParaRPr>
          </a:p>
          <a:p>
            <a:pPr marL="285750" indent="-285750">
              <a:buClr>
                <a:srgbClr val="182B47"/>
              </a:buClr>
              <a:buFont typeface="Wingdings" panose="05000000000000000000" pitchFamily="2" charset="2"/>
              <a:buChar char="§"/>
            </a:pPr>
            <a:endParaRPr lang="es-MX" sz="1750" dirty="0">
              <a:solidFill>
                <a:srgbClr val="182B47"/>
              </a:solidFill>
            </a:endParaRPr>
          </a:p>
          <a:p>
            <a:pPr>
              <a:buClr>
                <a:srgbClr val="182B47"/>
              </a:buClr>
            </a:pPr>
            <a:endParaRPr lang="es-MX" sz="1750" dirty="0">
              <a:solidFill>
                <a:srgbClr val="182B47"/>
              </a:solidFill>
            </a:endParaRPr>
          </a:p>
        </p:txBody>
      </p:sp>
      <p:sp>
        <p:nvSpPr>
          <p:cNvPr id="18" name="CuadroTexto 17">
            <a:extLst>
              <a:ext uri="{FF2B5EF4-FFF2-40B4-BE49-F238E27FC236}">
                <a16:creationId xmlns:a16="http://schemas.microsoft.com/office/drawing/2014/main" id="{D8963E9B-BBAF-4658-8B4D-E1ECC904E670}"/>
              </a:ext>
            </a:extLst>
          </p:cNvPr>
          <p:cNvSpPr txBox="1"/>
          <p:nvPr/>
        </p:nvSpPr>
        <p:spPr>
          <a:xfrm>
            <a:off x="297389" y="5990324"/>
            <a:ext cx="11521280" cy="215444"/>
          </a:xfrm>
          <a:prstGeom prst="rect">
            <a:avLst/>
          </a:prstGeom>
          <a:noFill/>
        </p:spPr>
        <p:txBody>
          <a:bodyPr wrap="square" rtlCol="0">
            <a:spAutoFit/>
          </a:bodyPr>
          <a:lstStyle/>
          <a:p>
            <a:r>
              <a:rPr lang="es-MX" sz="800" dirty="0"/>
              <a:t>Fuente: Allen Cian, Camila Casas, Giovanni </a:t>
            </a:r>
            <a:r>
              <a:rPr lang="es-MX" sz="800" dirty="0" err="1"/>
              <a:t>Ganelli</a:t>
            </a:r>
            <a:r>
              <a:rPr lang="es-MX" sz="800" dirty="0"/>
              <a:t>, Luciana Juvenal, Daniel Leigh, Pau Rabanal, </a:t>
            </a:r>
            <a:r>
              <a:rPr lang="es-MX" sz="800" dirty="0" err="1"/>
              <a:t>Cyril</a:t>
            </a:r>
            <a:r>
              <a:rPr lang="es-MX" sz="800" dirty="0"/>
              <a:t> </a:t>
            </a:r>
            <a:r>
              <a:rPr lang="es-MX" sz="800" dirty="0" err="1"/>
              <a:t>Rebillard</a:t>
            </a:r>
            <a:r>
              <a:rPr lang="es-MX" sz="800" dirty="0"/>
              <a:t>, Jair </a:t>
            </a:r>
            <a:r>
              <a:rPr lang="es-MX" sz="800" dirty="0" err="1"/>
              <a:t>Rodriguez</a:t>
            </a:r>
            <a:r>
              <a:rPr lang="es-MX" sz="800" dirty="0"/>
              <a:t>, and João Tovar Jalles (2023). “2022 </a:t>
            </a:r>
            <a:r>
              <a:rPr lang="es-MX" sz="800" dirty="0" err="1"/>
              <a:t>Update</a:t>
            </a:r>
            <a:r>
              <a:rPr lang="es-MX" sz="800" dirty="0"/>
              <a:t> </a:t>
            </a:r>
            <a:r>
              <a:rPr lang="es-MX" sz="800" dirty="0" err="1"/>
              <a:t>of</a:t>
            </a:r>
            <a:r>
              <a:rPr lang="es-MX" sz="800" dirty="0"/>
              <a:t> </a:t>
            </a:r>
            <a:r>
              <a:rPr lang="es-MX" sz="800" dirty="0" err="1"/>
              <a:t>the</a:t>
            </a:r>
            <a:r>
              <a:rPr lang="es-MX" sz="800" dirty="0"/>
              <a:t> </a:t>
            </a:r>
            <a:r>
              <a:rPr lang="es-MX" sz="800" dirty="0" err="1"/>
              <a:t>External</a:t>
            </a:r>
            <a:r>
              <a:rPr lang="es-MX" sz="800" dirty="0"/>
              <a:t> Balance </a:t>
            </a:r>
            <a:r>
              <a:rPr lang="es-MX" sz="800" dirty="0" err="1"/>
              <a:t>Assessment</a:t>
            </a:r>
            <a:r>
              <a:rPr lang="es-MX" sz="800" dirty="0"/>
              <a:t> </a:t>
            </a:r>
            <a:r>
              <a:rPr lang="es-MX" sz="800" dirty="0" err="1"/>
              <a:t>Methodology</a:t>
            </a:r>
            <a:r>
              <a:rPr lang="es-MX" sz="800" dirty="0"/>
              <a:t>”, IMF </a:t>
            </a:r>
            <a:r>
              <a:rPr lang="es-MX" sz="800" dirty="0" err="1"/>
              <a:t>Working</a:t>
            </a:r>
            <a:r>
              <a:rPr lang="es-MX" sz="800" dirty="0"/>
              <a:t> </a:t>
            </a:r>
            <a:r>
              <a:rPr lang="es-MX" sz="800" dirty="0" err="1"/>
              <a:t>Paper</a:t>
            </a:r>
            <a:r>
              <a:rPr lang="es-MX" sz="800" dirty="0"/>
              <a:t> 23/47, pp. 6. </a:t>
            </a:r>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5529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2" name="CuadroTexto 1">
            <a:extLst>
              <a:ext uri="{FF2B5EF4-FFF2-40B4-BE49-F238E27FC236}">
                <a16:creationId xmlns:a16="http://schemas.microsoft.com/office/drawing/2014/main" id="{DF801D6C-306D-439F-B71A-E9A8FD408D7A}"/>
              </a:ext>
            </a:extLst>
          </p:cNvPr>
          <p:cNvSpPr txBox="1"/>
          <p:nvPr/>
        </p:nvSpPr>
        <p:spPr>
          <a:xfrm>
            <a:off x="283741" y="607882"/>
            <a:ext cx="3887508" cy="369332"/>
          </a:xfrm>
          <a:prstGeom prst="rect">
            <a:avLst/>
          </a:prstGeom>
          <a:solidFill>
            <a:schemeClr val="bg2"/>
          </a:solidFill>
        </p:spPr>
        <p:txBody>
          <a:bodyPr wrap="square" rtlCol="0">
            <a:spAutoFit/>
          </a:bodyPr>
          <a:lstStyle/>
          <a:p>
            <a:pPr algn="ctr"/>
            <a:r>
              <a:rPr lang="es-MX" b="1" dirty="0">
                <a:latin typeface="Calibri" panose="020F0502020204030204" pitchFamily="34" charset="0"/>
                <a:cs typeface="Calibri" panose="020F0502020204030204" pitchFamily="34" charset="0"/>
              </a:rPr>
              <a:t>Modelo de EBA CA</a:t>
            </a:r>
          </a:p>
        </p:txBody>
      </p:sp>
      <p:sp>
        <p:nvSpPr>
          <p:cNvPr id="7" name="CuadroTexto 6">
            <a:extLst>
              <a:ext uri="{FF2B5EF4-FFF2-40B4-BE49-F238E27FC236}">
                <a16:creationId xmlns:a16="http://schemas.microsoft.com/office/drawing/2014/main" id="{247F2CA5-47F7-4358-9882-9A1915B3434E}"/>
              </a:ext>
            </a:extLst>
          </p:cNvPr>
          <p:cNvSpPr txBox="1"/>
          <p:nvPr/>
        </p:nvSpPr>
        <p:spPr>
          <a:xfrm>
            <a:off x="4206655" y="596003"/>
            <a:ext cx="3887508" cy="369332"/>
          </a:xfrm>
          <a:prstGeom prst="rect">
            <a:avLst/>
          </a:prstGeom>
          <a:solidFill>
            <a:schemeClr val="accent2">
              <a:lumMod val="20000"/>
              <a:lumOff val="80000"/>
            </a:schemeClr>
          </a:solidFill>
        </p:spPr>
        <p:txBody>
          <a:bodyPr wrap="square" rtlCol="0">
            <a:spAutoFit/>
          </a:bodyPr>
          <a:lstStyle/>
          <a:p>
            <a:pPr algn="ctr"/>
            <a:r>
              <a:rPr lang="es-MX" b="1" dirty="0">
                <a:latin typeface="Calibri" panose="020F0502020204030204" pitchFamily="34" charset="0"/>
                <a:cs typeface="Calibri" panose="020F0502020204030204" pitchFamily="34" charset="0"/>
              </a:rPr>
              <a:t>Modelo Índice-REER</a:t>
            </a:r>
            <a:r>
              <a:rPr lang="es-MX" b="1" baseline="28000" dirty="0">
                <a:latin typeface="Calibri" panose="020F0502020204030204" pitchFamily="34" charset="0"/>
                <a:cs typeface="Calibri" panose="020F0502020204030204" pitchFamily="34" charset="0"/>
              </a:rPr>
              <a:t>FE</a:t>
            </a:r>
          </a:p>
        </p:txBody>
      </p:sp>
      <p:sp>
        <p:nvSpPr>
          <p:cNvPr id="8" name="CuadroTexto 7">
            <a:extLst>
              <a:ext uri="{FF2B5EF4-FFF2-40B4-BE49-F238E27FC236}">
                <a16:creationId xmlns:a16="http://schemas.microsoft.com/office/drawing/2014/main" id="{559FFD53-66AB-4D75-B0B6-5DF35E6B7522}"/>
              </a:ext>
            </a:extLst>
          </p:cNvPr>
          <p:cNvSpPr txBox="1"/>
          <p:nvPr/>
        </p:nvSpPr>
        <p:spPr>
          <a:xfrm>
            <a:off x="8129569" y="596003"/>
            <a:ext cx="3887507" cy="369332"/>
          </a:xfrm>
          <a:prstGeom prst="rect">
            <a:avLst/>
          </a:prstGeom>
          <a:solidFill>
            <a:schemeClr val="accent6">
              <a:lumMod val="20000"/>
              <a:lumOff val="80000"/>
            </a:schemeClr>
          </a:solidFill>
        </p:spPr>
        <p:txBody>
          <a:bodyPr wrap="square" rtlCol="0">
            <a:spAutoFit/>
          </a:bodyPr>
          <a:lstStyle/>
          <a:p>
            <a:pPr algn="ctr"/>
            <a:r>
              <a:rPr lang="es-MX" b="1" dirty="0">
                <a:latin typeface="Calibri" panose="020F0502020204030204" pitchFamily="34" charset="0"/>
                <a:cs typeface="Calibri" panose="020F0502020204030204" pitchFamily="34" charset="0"/>
              </a:rPr>
              <a:t>Modelo de Niveles REER</a:t>
            </a:r>
          </a:p>
        </p:txBody>
      </p:sp>
      <p:sp>
        <p:nvSpPr>
          <p:cNvPr id="18" name="CuadroTexto 17">
            <a:extLst>
              <a:ext uri="{FF2B5EF4-FFF2-40B4-BE49-F238E27FC236}">
                <a16:creationId xmlns:a16="http://schemas.microsoft.com/office/drawing/2014/main" id="{0DFB193B-89E9-4982-A791-319E728689A0}"/>
              </a:ext>
            </a:extLst>
          </p:cNvPr>
          <p:cNvSpPr txBox="1"/>
          <p:nvPr/>
        </p:nvSpPr>
        <p:spPr>
          <a:xfrm>
            <a:off x="283741" y="997302"/>
            <a:ext cx="3887508" cy="954107"/>
          </a:xfrm>
          <a:prstGeom prst="rect">
            <a:avLst/>
          </a:prstGeom>
          <a:solidFill>
            <a:schemeClr val="bg2"/>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Factores cíclicos </a:t>
            </a:r>
          </a:p>
          <a:p>
            <a:pPr algn="ctr"/>
            <a:r>
              <a:rPr lang="es-MX" sz="1400" dirty="0">
                <a:latin typeface="Calibri" panose="020F0502020204030204" pitchFamily="34" charset="0"/>
                <a:cs typeface="Calibri" panose="020F0502020204030204" pitchFamily="34" charset="0"/>
              </a:rPr>
              <a:t>Brecha de producción (-)</a:t>
            </a:r>
          </a:p>
          <a:p>
            <a:pPr algn="ctr"/>
            <a:r>
              <a:rPr lang="es-MX" sz="1400" dirty="0">
                <a:latin typeface="Calibri" panose="020F0502020204030204" pitchFamily="34" charset="0"/>
                <a:cs typeface="Calibri" panose="020F0502020204030204" pitchFamily="34" charset="0"/>
              </a:rPr>
              <a:t>Términos de intercambio</a:t>
            </a:r>
            <a:r>
              <a:rPr lang="es-MX" sz="1400" baseline="30000" dirty="0">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Cambio de registro REER</a:t>
            </a:r>
            <a:r>
              <a:rPr lang="es-MX" sz="1400" baseline="30000" dirty="0">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p:txBody>
      </p:sp>
      <p:sp>
        <p:nvSpPr>
          <p:cNvPr id="19" name="CuadroTexto 18">
            <a:extLst>
              <a:ext uri="{FF2B5EF4-FFF2-40B4-BE49-F238E27FC236}">
                <a16:creationId xmlns:a16="http://schemas.microsoft.com/office/drawing/2014/main" id="{040E9D3C-9153-4399-AB16-F3580EC04CDF}"/>
              </a:ext>
            </a:extLst>
          </p:cNvPr>
          <p:cNvSpPr txBox="1"/>
          <p:nvPr/>
        </p:nvSpPr>
        <p:spPr>
          <a:xfrm>
            <a:off x="4211034" y="986805"/>
            <a:ext cx="3887508" cy="954107"/>
          </a:xfrm>
          <a:prstGeom prst="rect">
            <a:avLst/>
          </a:prstGeom>
          <a:solidFill>
            <a:schemeClr val="accent2">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Factores cíclicos </a:t>
            </a:r>
          </a:p>
          <a:p>
            <a:pPr algn="ctr"/>
            <a:r>
              <a:rPr lang="es-MX" sz="1400" dirty="0">
                <a:latin typeface="Calibri" panose="020F0502020204030204" pitchFamily="34" charset="0"/>
                <a:cs typeface="Calibri" panose="020F0502020204030204" pitchFamily="34" charset="0"/>
              </a:rPr>
              <a:t>Brecha de producción (+)</a:t>
            </a:r>
          </a:p>
          <a:p>
            <a:pPr algn="ctr"/>
            <a:r>
              <a:rPr lang="es-MX" sz="1400" dirty="0">
                <a:latin typeface="Calibri" panose="020F0502020204030204" pitchFamily="34" charset="0"/>
                <a:cs typeface="Calibri" panose="020F0502020204030204" pitchFamily="34" charset="0"/>
              </a:rPr>
              <a:t>Términos de intercambio (+)</a:t>
            </a:r>
          </a:p>
          <a:p>
            <a:pPr algn="ctr"/>
            <a:endParaRPr lang="es-MX" sz="1400" dirty="0">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83215697-880A-48D3-B2AB-3B5B94CBE200}"/>
              </a:ext>
            </a:extLst>
          </p:cNvPr>
          <p:cNvSpPr txBox="1"/>
          <p:nvPr/>
        </p:nvSpPr>
        <p:spPr>
          <a:xfrm>
            <a:off x="8129569" y="997301"/>
            <a:ext cx="3887508" cy="954107"/>
          </a:xfrm>
          <a:prstGeom prst="rect">
            <a:avLst/>
          </a:prstGeom>
          <a:solidFill>
            <a:schemeClr val="accent6">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Factores cíclicos </a:t>
            </a:r>
          </a:p>
          <a:p>
            <a:pPr algn="ctr"/>
            <a:r>
              <a:rPr lang="es-MX" sz="1400" dirty="0">
                <a:latin typeface="Calibri" panose="020F0502020204030204" pitchFamily="34" charset="0"/>
                <a:cs typeface="Calibri" panose="020F0502020204030204" pitchFamily="34" charset="0"/>
              </a:rPr>
              <a:t>Términos de intercambio (+)</a:t>
            </a:r>
          </a:p>
          <a:p>
            <a:pPr algn="ctr"/>
            <a:endParaRPr lang="es-MX" sz="1400" dirty="0">
              <a:latin typeface="Calibri" panose="020F0502020204030204" pitchFamily="34" charset="0"/>
              <a:cs typeface="Calibri" panose="020F0502020204030204" pitchFamily="34" charset="0"/>
            </a:endParaRPr>
          </a:p>
          <a:p>
            <a:pPr algn="ctr"/>
            <a:endParaRPr lang="es-MX" sz="1400" dirty="0">
              <a:latin typeface="Calibri" panose="020F0502020204030204" pitchFamily="34" charset="0"/>
              <a:cs typeface="Calibri" panose="020F0502020204030204" pitchFamily="34" charset="0"/>
            </a:endParaRPr>
          </a:p>
        </p:txBody>
      </p:sp>
      <p:sp>
        <p:nvSpPr>
          <p:cNvPr id="22" name="CuadroTexto 21">
            <a:extLst>
              <a:ext uri="{FF2B5EF4-FFF2-40B4-BE49-F238E27FC236}">
                <a16:creationId xmlns:a16="http://schemas.microsoft.com/office/drawing/2014/main" id="{1A77B864-B1A6-4538-AC5A-967F8F024BF8}"/>
              </a:ext>
            </a:extLst>
          </p:cNvPr>
          <p:cNvSpPr txBox="1"/>
          <p:nvPr/>
        </p:nvSpPr>
        <p:spPr>
          <a:xfrm>
            <a:off x="294846" y="1985901"/>
            <a:ext cx="3887508" cy="1384995"/>
          </a:xfrm>
          <a:prstGeom prst="rect">
            <a:avLst/>
          </a:prstGeom>
          <a:solidFill>
            <a:schemeClr val="bg2"/>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Fundamentos macroeconómicos</a:t>
            </a:r>
          </a:p>
          <a:p>
            <a:pPr algn="ctr"/>
            <a:r>
              <a:rPr lang="es-MX" sz="1400" dirty="0">
                <a:latin typeface="Calibri" panose="020F0502020204030204" pitchFamily="34" charset="0"/>
                <a:cs typeface="Calibri" panose="020F0502020204030204" pitchFamily="34" charset="0"/>
              </a:rPr>
              <a:t>Producción por trabajador</a:t>
            </a:r>
            <a:r>
              <a:rPr lang="es-MX" sz="1400" baseline="30000" dirty="0">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Activo Externo </a:t>
            </a:r>
            <a:r>
              <a:rPr lang="es-MX" sz="1400" dirty="0" err="1">
                <a:latin typeface="Calibri" panose="020F0502020204030204" pitchFamily="34" charset="0"/>
                <a:cs typeface="Calibri" panose="020F0502020204030204" pitchFamily="34" charset="0"/>
              </a:rPr>
              <a:t>Neto</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Crecimiento esperado (-)</a:t>
            </a:r>
          </a:p>
          <a:p>
            <a:pPr algn="ctr"/>
            <a:endParaRPr lang="es-MX" sz="1400" dirty="0">
              <a:latin typeface="Calibri" panose="020F0502020204030204" pitchFamily="34" charset="0"/>
              <a:cs typeface="Calibri" panose="020F0502020204030204" pitchFamily="34" charset="0"/>
            </a:endParaRPr>
          </a:p>
          <a:p>
            <a:pPr algn="ctr"/>
            <a:endParaRPr lang="es-MX" sz="1400" dirty="0">
              <a:latin typeface="Calibri" panose="020F0502020204030204" pitchFamily="34" charset="0"/>
              <a:cs typeface="Calibri" panose="020F0502020204030204" pitchFamily="34" charset="0"/>
            </a:endParaRPr>
          </a:p>
        </p:txBody>
      </p:sp>
      <p:sp>
        <p:nvSpPr>
          <p:cNvPr id="23" name="CuadroTexto 22">
            <a:extLst>
              <a:ext uri="{FF2B5EF4-FFF2-40B4-BE49-F238E27FC236}">
                <a16:creationId xmlns:a16="http://schemas.microsoft.com/office/drawing/2014/main" id="{2B98D352-5636-4AB9-8349-D25242DB3456}"/>
              </a:ext>
            </a:extLst>
          </p:cNvPr>
          <p:cNvSpPr txBox="1"/>
          <p:nvPr/>
        </p:nvSpPr>
        <p:spPr>
          <a:xfrm>
            <a:off x="294846" y="3390984"/>
            <a:ext cx="3887508" cy="1169551"/>
          </a:xfrm>
          <a:prstGeom prst="rect">
            <a:avLst/>
          </a:prstGeom>
          <a:solidFill>
            <a:schemeClr val="bg2"/>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Características estructurales</a:t>
            </a:r>
          </a:p>
          <a:p>
            <a:pPr algn="ctr"/>
            <a:r>
              <a:rPr lang="es-MX" sz="1400" dirty="0">
                <a:latin typeface="Calibri" panose="020F0502020204030204" pitchFamily="34" charset="0"/>
                <a:cs typeface="Calibri" panose="020F0502020204030204" pitchFamily="34" charset="0"/>
              </a:rPr>
              <a:t>Demografía (+/-)</a:t>
            </a:r>
          </a:p>
          <a:p>
            <a:pPr algn="ctr"/>
            <a:r>
              <a:rPr lang="es-MX" sz="1400" dirty="0">
                <a:latin typeface="Calibri" panose="020F0502020204030204" pitchFamily="34" charset="0"/>
                <a:cs typeface="Calibri" panose="020F0502020204030204" pitchFamily="34" charset="0"/>
              </a:rPr>
              <a:t>Calidad institucional (-)</a:t>
            </a:r>
          </a:p>
          <a:p>
            <a:pPr algn="ctr"/>
            <a:r>
              <a:rPr lang="es-MX" sz="1400" dirty="0">
                <a:latin typeface="Calibri" panose="020F0502020204030204" pitchFamily="34" charset="0"/>
                <a:cs typeface="Calibri" panose="020F0502020204030204" pitchFamily="34" charset="0"/>
              </a:rPr>
              <a:t>Exportador de petróleo (+)</a:t>
            </a:r>
          </a:p>
          <a:p>
            <a:pPr algn="ctr"/>
            <a:endParaRPr lang="es-MX" sz="1400" dirty="0">
              <a:latin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93FE1D5E-18F5-4C20-AE00-B4B661942555}"/>
              </a:ext>
            </a:extLst>
          </p:cNvPr>
          <p:cNvSpPr txBox="1"/>
          <p:nvPr/>
        </p:nvSpPr>
        <p:spPr>
          <a:xfrm>
            <a:off x="283741" y="4593884"/>
            <a:ext cx="3887508" cy="1169551"/>
          </a:xfrm>
          <a:prstGeom prst="rect">
            <a:avLst/>
          </a:prstGeom>
          <a:solidFill>
            <a:schemeClr val="bg2"/>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Políticas </a:t>
            </a:r>
          </a:p>
          <a:p>
            <a:pPr algn="ctr"/>
            <a:r>
              <a:rPr lang="es-MX" sz="1400" dirty="0">
                <a:latin typeface="Calibri" panose="020F0502020204030204" pitchFamily="34" charset="0"/>
                <a:cs typeface="Calibri" panose="020F0502020204030204" pitchFamily="34" charset="0"/>
              </a:rPr>
              <a:t>Saldo fiscal (+)</a:t>
            </a:r>
          </a:p>
          <a:p>
            <a:pPr algn="ctr"/>
            <a:r>
              <a:rPr lang="es-MX" sz="1400" dirty="0">
                <a:latin typeface="Calibri" panose="020F0502020204030204" pitchFamily="34" charset="0"/>
                <a:cs typeface="Calibri" panose="020F0502020204030204" pitchFamily="34" charset="0"/>
              </a:rPr>
              <a:t>Gasto público en </a:t>
            </a:r>
            <a:r>
              <a:rPr lang="es-MX" sz="1400" dirty="0" err="1">
                <a:latin typeface="Calibri" panose="020F0502020204030204" pitchFamily="34" charset="0"/>
                <a:cs typeface="Calibri" panose="020F0502020204030204" pitchFamily="34" charset="0"/>
              </a:rPr>
              <a:t>salud</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FXI, controles de </a:t>
            </a:r>
            <a:r>
              <a:rPr lang="es-MX" sz="1400" dirty="0" err="1">
                <a:latin typeface="Calibri" panose="020F0502020204030204" pitchFamily="34" charset="0"/>
                <a:cs typeface="Calibri" panose="020F0502020204030204" pitchFamily="34" charset="0"/>
              </a:rPr>
              <a:t>capital</a:t>
            </a:r>
            <a:r>
              <a:rPr lang="es-MX" sz="1400" baseline="30000" dirty="0" err="1">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Excesos financieros (-)</a:t>
            </a:r>
          </a:p>
        </p:txBody>
      </p:sp>
      <p:sp>
        <p:nvSpPr>
          <p:cNvPr id="25" name="CuadroTexto 24">
            <a:extLst>
              <a:ext uri="{FF2B5EF4-FFF2-40B4-BE49-F238E27FC236}">
                <a16:creationId xmlns:a16="http://schemas.microsoft.com/office/drawing/2014/main" id="{0D16482E-6B56-42D8-B5DB-CF8E6C5021B5}"/>
              </a:ext>
            </a:extLst>
          </p:cNvPr>
          <p:cNvSpPr txBox="1"/>
          <p:nvPr/>
        </p:nvSpPr>
        <p:spPr>
          <a:xfrm>
            <a:off x="4201460" y="1983781"/>
            <a:ext cx="3887508" cy="1384995"/>
          </a:xfrm>
          <a:prstGeom prst="rect">
            <a:avLst/>
          </a:prstGeom>
          <a:solidFill>
            <a:schemeClr val="accent2">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Fundamentos macroeconómicos</a:t>
            </a:r>
          </a:p>
          <a:p>
            <a:pPr algn="ctr"/>
            <a:r>
              <a:rPr lang="es-MX" sz="1400" dirty="0">
                <a:latin typeface="Calibri" panose="020F0502020204030204" pitchFamily="34" charset="0"/>
                <a:cs typeface="Calibri" panose="020F0502020204030204" pitchFamily="34" charset="0"/>
              </a:rPr>
              <a:t>Producción por trabajador</a:t>
            </a:r>
            <a:r>
              <a:rPr lang="es-MX" sz="1400" baseline="30000" dirty="0">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Activo Externo </a:t>
            </a:r>
            <a:r>
              <a:rPr lang="es-MX" sz="1400" dirty="0" err="1">
                <a:latin typeface="Calibri" panose="020F0502020204030204" pitchFamily="34" charset="0"/>
                <a:cs typeface="Calibri" panose="020F0502020204030204" pitchFamily="34" charset="0"/>
              </a:rPr>
              <a:t>Neto</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Crecimiento esperado (+)</a:t>
            </a:r>
          </a:p>
          <a:p>
            <a:pPr algn="ctr"/>
            <a:r>
              <a:rPr lang="es-MX" sz="1400" dirty="0">
                <a:latin typeface="Calibri" panose="020F0502020204030204" pitchFamily="34" charset="0"/>
                <a:cs typeface="Calibri" panose="020F0502020204030204" pitchFamily="34" charset="0"/>
              </a:rPr>
              <a:t>Sesgo financiero del hogar (+)</a:t>
            </a:r>
          </a:p>
          <a:p>
            <a:pPr algn="ctr"/>
            <a:endParaRPr lang="es-MX" sz="1400" dirty="0">
              <a:latin typeface="Calibri" panose="020F0502020204030204" pitchFamily="34" charset="0"/>
              <a:cs typeface="Calibri" panose="020F0502020204030204" pitchFamily="34" charset="0"/>
            </a:endParaRPr>
          </a:p>
        </p:txBody>
      </p:sp>
      <p:sp>
        <p:nvSpPr>
          <p:cNvPr id="26" name="CuadroTexto 25">
            <a:extLst>
              <a:ext uri="{FF2B5EF4-FFF2-40B4-BE49-F238E27FC236}">
                <a16:creationId xmlns:a16="http://schemas.microsoft.com/office/drawing/2014/main" id="{A07141FB-D0BA-493C-A935-D4C91A24239E}"/>
              </a:ext>
            </a:extLst>
          </p:cNvPr>
          <p:cNvSpPr txBox="1"/>
          <p:nvPr/>
        </p:nvSpPr>
        <p:spPr>
          <a:xfrm>
            <a:off x="4201460" y="3390983"/>
            <a:ext cx="3887508" cy="1169551"/>
          </a:xfrm>
          <a:prstGeom prst="rect">
            <a:avLst/>
          </a:prstGeom>
          <a:solidFill>
            <a:schemeClr val="accent2">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Características estructurales</a:t>
            </a:r>
          </a:p>
          <a:p>
            <a:pPr algn="ctr"/>
            <a:endParaRPr lang="es-MX" sz="1400" b="1" dirty="0">
              <a:solidFill>
                <a:schemeClr val="accent1">
                  <a:lumMod val="75000"/>
                </a:schemeClr>
              </a:solidFill>
              <a:latin typeface="Calibri" panose="020F0502020204030204" pitchFamily="34" charset="0"/>
              <a:cs typeface="Calibri" panose="020F0502020204030204" pitchFamily="34" charset="0"/>
            </a:endParaRPr>
          </a:p>
          <a:p>
            <a:pPr algn="ctr"/>
            <a:endParaRPr lang="es-MX" sz="1400" b="1" dirty="0">
              <a:solidFill>
                <a:schemeClr val="accent1">
                  <a:lumMod val="75000"/>
                </a:schemeClr>
              </a:solidFill>
              <a:latin typeface="Calibri" panose="020F0502020204030204" pitchFamily="34" charset="0"/>
              <a:cs typeface="Calibri" panose="020F0502020204030204" pitchFamily="34" charset="0"/>
            </a:endParaRPr>
          </a:p>
          <a:p>
            <a:pPr algn="ctr"/>
            <a:endParaRPr lang="es-MX" sz="1400" b="1" dirty="0">
              <a:solidFill>
                <a:schemeClr val="accent1">
                  <a:lumMod val="75000"/>
                </a:schemeClr>
              </a:solidFill>
              <a:latin typeface="Calibri" panose="020F0502020204030204" pitchFamily="34" charset="0"/>
              <a:cs typeface="Calibri" panose="020F0502020204030204" pitchFamily="34" charset="0"/>
            </a:endParaRPr>
          </a:p>
          <a:p>
            <a:pPr algn="ctr"/>
            <a:endParaRPr lang="es-MX" sz="1400" b="1" dirty="0">
              <a:solidFill>
                <a:schemeClr val="accent1">
                  <a:lumMod val="75000"/>
                </a:schemeClr>
              </a:solidFill>
              <a:latin typeface="Calibri" panose="020F0502020204030204" pitchFamily="34" charset="0"/>
              <a:cs typeface="Calibri" panose="020F0502020204030204" pitchFamily="34" charset="0"/>
            </a:endParaRPr>
          </a:p>
        </p:txBody>
      </p:sp>
      <p:sp>
        <p:nvSpPr>
          <p:cNvPr id="27" name="CuadroTexto 26">
            <a:extLst>
              <a:ext uri="{FF2B5EF4-FFF2-40B4-BE49-F238E27FC236}">
                <a16:creationId xmlns:a16="http://schemas.microsoft.com/office/drawing/2014/main" id="{1ABBE4F4-4D53-4DD3-AAF1-6EB3ABE56377}"/>
              </a:ext>
            </a:extLst>
          </p:cNvPr>
          <p:cNvSpPr txBox="1"/>
          <p:nvPr/>
        </p:nvSpPr>
        <p:spPr>
          <a:xfrm>
            <a:off x="8110102" y="3387561"/>
            <a:ext cx="3887508" cy="1169551"/>
          </a:xfrm>
          <a:prstGeom prst="rect">
            <a:avLst/>
          </a:prstGeom>
          <a:solidFill>
            <a:schemeClr val="accent6">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Características estructurales</a:t>
            </a:r>
          </a:p>
          <a:p>
            <a:pPr algn="ctr"/>
            <a:r>
              <a:rPr lang="es-MX" sz="1400" dirty="0">
                <a:latin typeface="Calibri" panose="020F0502020204030204" pitchFamily="34" charset="0"/>
                <a:cs typeface="Calibri" panose="020F0502020204030204" pitchFamily="34" charset="0"/>
              </a:rPr>
              <a:t>Demografía (+)</a:t>
            </a:r>
          </a:p>
          <a:p>
            <a:pPr algn="ctr"/>
            <a:r>
              <a:rPr lang="es-MX" sz="1400" dirty="0">
                <a:latin typeface="Calibri" panose="020F0502020204030204" pitchFamily="34" charset="0"/>
                <a:cs typeface="Calibri" panose="020F0502020204030204" pitchFamily="34" charset="0"/>
              </a:rPr>
              <a:t>Apertura </a:t>
            </a:r>
            <a:r>
              <a:rPr lang="es-MX" sz="1400" dirty="0" err="1">
                <a:latin typeface="Calibri" panose="020F0502020204030204" pitchFamily="34" charset="0"/>
                <a:cs typeface="Calibri" panose="020F0502020204030204" pitchFamily="34" charset="0"/>
              </a:rPr>
              <a:t>Comercial</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Calidad institucional (+)</a:t>
            </a:r>
          </a:p>
          <a:p>
            <a:pPr algn="ctr"/>
            <a:r>
              <a:rPr lang="es-MX" sz="1400" dirty="0">
                <a:latin typeface="Calibri" panose="020F0502020204030204" pitchFamily="34" charset="0"/>
                <a:cs typeface="Calibri" panose="020F0502020204030204" pitchFamily="34" charset="0"/>
              </a:rPr>
              <a:t>Ingresos por IVA (+)</a:t>
            </a:r>
          </a:p>
        </p:txBody>
      </p:sp>
      <p:sp>
        <p:nvSpPr>
          <p:cNvPr id="28" name="CuadroTexto 27">
            <a:extLst>
              <a:ext uri="{FF2B5EF4-FFF2-40B4-BE49-F238E27FC236}">
                <a16:creationId xmlns:a16="http://schemas.microsoft.com/office/drawing/2014/main" id="{B127C715-3E78-4AF4-B60E-1638634983BB}"/>
              </a:ext>
            </a:extLst>
          </p:cNvPr>
          <p:cNvSpPr txBox="1"/>
          <p:nvPr/>
        </p:nvSpPr>
        <p:spPr>
          <a:xfrm>
            <a:off x="4199952" y="4577842"/>
            <a:ext cx="3887508" cy="1169551"/>
          </a:xfrm>
          <a:prstGeom prst="rect">
            <a:avLst/>
          </a:prstGeom>
          <a:solidFill>
            <a:schemeClr val="accent2">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Políticas </a:t>
            </a:r>
          </a:p>
          <a:p>
            <a:pPr algn="ctr"/>
            <a:r>
              <a:rPr lang="es-MX" sz="1400" dirty="0">
                <a:latin typeface="Calibri" panose="020F0502020204030204" pitchFamily="34" charset="0"/>
                <a:cs typeface="Calibri" panose="020F0502020204030204" pitchFamily="34" charset="0"/>
              </a:rPr>
              <a:t>Política monetaria, Apertura de </a:t>
            </a:r>
            <a:r>
              <a:rPr lang="es-MX" sz="1400" dirty="0" err="1">
                <a:latin typeface="Calibri" panose="020F0502020204030204" pitchFamily="34" charset="0"/>
                <a:cs typeface="Calibri" panose="020F0502020204030204" pitchFamily="34" charset="0"/>
              </a:rPr>
              <a:t>capital</a:t>
            </a:r>
            <a:r>
              <a:rPr lang="es-MX" sz="1400" baseline="30000" dirty="0" err="1">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endParaRPr lang="es-MX" sz="1400" baseline="30000" dirty="0">
              <a:latin typeface="Calibri" panose="020F0502020204030204" pitchFamily="34" charset="0"/>
              <a:cs typeface="Calibri" panose="020F0502020204030204" pitchFamily="34" charset="0"/>
            </a:endParaRPr>
          </a:p>
          <a:p>
            <a:pPr algn="ctr"/>
            <a:r>
              <a:rPr lang="es-MX" sz="1400" dirty="0">
                <a:latin typeface="Calibri" panose="020F0502020204030204" pitchFamily="34" charset="0"/>
                <a:cs typeface="Calibri" panose="020F0502020204030204" pitchFamily="34" charset="0"/>
              </a:rPr>
              <a:t>Gasto público en </a:t>
            </a:r>
            <a:r>
              <a:rPr lang="es-MX" sz="1400" dirty="0" err="1">
                <a:latin typeface="Calibri" panose="020F0502020204030204" pitchFamily="34" charset="0"/>
                <a:cs typeface="Calibri" panose="020F0502020204030204" pitchFamily="34" charset="0"/>
              </a:rPr>
              <a:t>salud</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FXI, controles de </a:t>
            </a:r>
            <a:r>
              <a:rPr lang="es-MX" sz="1400" dirty="0" err="1">
                <a:latin typeface="Calibri" panose="020F0502020204030204" pitchFamily="34" charset="0"/>
                <a:cs typeface="Calibri" panose="020F0502020204030204" pitchFamily="34" charset="0"/>
              </a:rPr>
              <a:t>capital</a:t>
            </a:r>
            <a:r>
              <a:rPr lang="es-MX" sz="1400" baseline="30000" dirty="0" err="1">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Excesos financieros (+)</a:t>
            </a:r>
          </a:p>
        </p:txBody>
      </p:sp>
      <p:sp>
        <p:nvSpPr>
          <p:cNvPr id="29" name="CuadroTexto 28">
            <a:extLst>
              <a:ext uri="{FF2B5EF4-FFF2-40B4-BE49-F238E27FC236}">
                <a16:creationId xmlns:a16="http://schemas.microsoft.com/office/drawing/2014/main" id="{8999B2AA-67A0-4337-92C4-47D3C24FE31F}"/>
              </a:ext>
            </a:extLst>
          </p:cNvPr>
          <p:cNvSpPr txBox="1"/>
          <p:nvPr/>
        </p:nvSpPr>
        <p:spPr>
          <a:xfrm>
            <a:off x="8128597" y="4582741"/>
            <a:ext cx="3887508" cy="1169551"/>
          </a:xfrm>
          <a:prstGeom prst="rect">
            <a:avLst/>
          </a:prstGeom>
          <a:solidFill>
            <a:schemeClr val="accent6">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Políticas </a:t>
            </a:r>
          </a:p>
          <a:p>
            <a:pPr algn="ctr"/>
            <a:r>
              <a:rPr lang="es-MX" sz="1400" dirty="0">
                <a:latin typeface="Calibri" panose="020F0502020204030204" pitchFamily="34" charset="0"/>
                <a:cs typeface="Calibri" panose="020F0502020204030204" pitchFamily="34" charset="0"/>
              </a:rPr>
              <a:t>Política monetaria, Apertura de </a:t>
            </a:r>
            <a:r>
              <a:rPr lang="es-MX" sz="1400" dirty="0" err="1">
                <a:latin typeface="Calibri" panose="020F0502020204030204" pitchFamily="34" charset="0"/>
                <a:cs typeface="Calibri" panose="020F0502020204030204" pitchFamily="34" charset="0"/>
              </a:rPr>
              <a:t>capital</a:t>
            </a:r>
            <a:r>
              <a:rPr lang="es-MX" sz="1400" baseline="30000" dirty="0" err="1">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endParaRPr lang="es-MX" sz="1400" baseline="30000" dirty="0">
              <a:latin typeface="Calibri" panose="020F0502020204030204" pitchFamily="34" charset="0"/>
              <a:cs typeface="Calibri" panose="020F0502020204030204" pitchFamily="34" charset="0"/>
            </a:endParaRPr>
          </a:p>
          <a:p>
            <a:pPr algn="ctr"/>
            <a:r>
              <a:rPr lang="es-MX" sz="1400" dirty="0">
                <a:latin typeface="Calibri" panose="020F0502020204030204" pitchFamily="34" charset="0"/>
                <a:cs typeface="Calibri" panose="020F0502020204030204" pitchFamily="34" charset="0"/>
              </a:rPr>
              <a:t>Gasto público en </a:t>
            </a:r>
            <a:r>
              <a:rPr lang="es-MX" sz="1400" dirty="0" err="1">
                <a:latin typeface="Calibri" panose="020F0502020204030204" pitchFamily="34" charset="0"/>
                <a:cs typeface="Calibri" panose="020F0502020204030204" pitchFamily="34" charset="0"/>
              </a:rPr>
              <a:t>salud</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FXI, controles de </a:t>
            </a:r>
            <a:r>
              <a:rPr lang="es-MX" sz="1400" dirty="0" err="1">
                <a:latin typeface="Calibri" panose="020F0502020204030204" pitchFamily="34" charset="0"/>
                <a:cs typeface="Calibri" panose="020F0502020204030204" pitchFamily="34" charset="0"/>
              </a:rPr>
              <a:t>capital</a:t>
            </a:r>
            <a:r>
              <a:rPr lang="es-MX" sz="1400" baseline="30000" dirty="0" err="1">
                <a:latin typeface="Calibri" panose="020F0502020204030204" pitchFamily="34" charset="0"/>
                <a:cs typeface="Calibri" panose="020F0502020204030204" pitchFamily="34" charset="0"/>
              </a:rPr>
              <a:t>X</a:t>
            </a:r>
            <a:r>
              <a:rPr lang="es-MX" sz="1400" dirty="0">
                <a:latin typeface="Calibri" panose="020F0502020204030204" pitchFamily="34" charset="0"/>
                <a:cs typeface="Calibri" panose="020F0502020204030204" pitchFamily="34" charset="0"/>
              </a:rPr>
              <a:t> (-)</a:t>
            </a:r>
          </a:p>
          <a:p>
            <a:pPr algn="ctr"/>
            <a:endParaRPr lang="es-MX" sz="1400" dirty="0">
              <a:latin typeface="Calibri" panose="020F0502020204030204" pitchFamily="34" charset="0"/>
              <a:cs typeface="Calibri" panose="020F0502020204030204" pitchFamily="34" charset="0"/>
            </a:endParaRPr>
          </a:p>
        </p:txBody>
      </p:sp>
      <p:sp>
        <p:nvSpPr>
          <p:cNvPr id="30" name="CuadroTexto 29">
            <a:extLst>
              <a:ext uri="{FF2B5EF4-FFF2-40B4-BE49-F238E27FC236}">
                <a16:creationId xmlns:a16="http://schemas.microsoft.com/office/drawing/2014/main" id="{FF694647-013B-4DAE-86DE-9DE6AFB5B9C6}"/>
              </a:ext>
            </a:extLst>
          </p:cNvPr>
          <p:cNvSpPr txBox="1"/>
          <p:nvPr/>
        </p:nvSpPr>
        <p:spPr>
          <a:xfrm>
            <a:off x="8110102" y="1983374"/>
            <a:ext cx="3887508" cy="1384995"/>
          </a:xfrm>
          <a:prstGeom prst="rect">
            <a:avLst/>
          </a:prstGeom>
          <a:solidFill>
            <a:schemeClr val="accent6">
              <a:lumMod val="20000"/>
              <a:lumOff val="80000"/>
            </a:schemeClr>
          </a:solidFill>
        </p:spPr>
        <p:txBody>
          <a:bodyPr wrap="square" rtlCol="0">
            <a:spAutoFit/>
          </a:bodyPr>
          <a:lstStyle/>
          <a:p>
            <a:pPr algn="ctr"/>
            <a:r>
              <a:rPr lang="es-MX" sz="1400" b="1" dirty="0">
                <a:solidFill>
                  <a:schemeClr val="accent1">
                    <a:lumMod val="75000"/>
                  </a:schemeClr>
                </a:solidFill>
                <a:latin typeface="Calibri" panose="020F0502020204030204" pitchFamily="34" charset="0"/>
                <a:cs typeface="Calibri" panose="020F0502020204030204" pitchFamily="34" charset="0"/>
              </a:rPr>
              <a:t>Fundamentos macroeconómicos</a:t>
            </a:r>
          </a:p>
          <a:p>
            <a:pPr algn="ctr"/>
            <a:r>
              <a:rPr lang="es-MX" sz="1400" dirty="0">
                <a:latin typeface="Calibri" panose="020F0502020204030204" pitchFamily="34" charset="0"/>
                <a:cs typeface="Calibri" panose="020F0502020204030204" pitchFamily="34" charset="0"/>
              </a:rPr>
              <a:t>Producción por trabajador</a:t>
            </a:r>
            <a:r>
              <a:rPr lang="es-MX" sz="1400" baseline="30000" dirty="0">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Activo Externo </a:t>
            </a:r>
            <a:r>
              <a:rPr lang="es-MX" sz="1400" dirty="0" err="1">
                <a:latin typeface="Calibri" panose="020F0502020204030204" pitchFamily="34" charset="0"/>
                <a:cs typeface="Calibri" panose="020F0502020204030204" pitchFamily="34" charset="0"/>
              </a:rPr>
              <a:t>Neto</a:t>
            </a:r>
            <a:r>
              <a:rPr lang="es-MX" sz="1400" baseline="30000" dirty="0" err="1">
                <a:latin typeface="Calibri" panose="020F0502020204030204" pitchFamily="34" charset="0"/>
                <a:cs typeface="Calibri" panose="020F0502020204030204" pitchFamily="34" charset="0"/>
              </a:rPr>
              <a:t>L</a:t>
            </a:r>
            <a:r>
              <a:rPr lang="es-MX" sz="1400" dirty="0">
                <a:latin typeface="Calibri" panose="020F0502020204030204" pitchFamily="34" charset="0"/>
                <a:cs typeface="Calibri" panose="020F0502020204030204" pitchFamily="34" charset="0"/>
              </a:rPr>
              <a:t> (+)</a:t>
            </a:r>
          </a:p>
          <a:p>
            <a:pPr algn="ctr"/>
            <a:r>
              <a:rPr lang="es-MX" sz="1400" dirty="0">
                <a:latin typeface="Calibri" panose="020F0502020204030204" pitchFamily="34" charset="0"/>
                <a:cs typeface="Calibri" panose="020F0502020204030204" pitchFamily="34" charset="0"/>
              </a:rPr>
              <a:t>Crecimiento esperado (+)</a:t>
            </a:r>
          </a:p>
          <a:p>
            <a:pPr algn="ctr"/>
            <a:r>
              <a:rPr lang="es-MX" sz="1400" dirty="0">
                <a:latin typeface="Calibri" panose="020F0502020204030204" pitchFamily="34" charset="0"/>
                <a:cs typeface="Calibri" panose="020F0502020204030204" pitchFamily="34" charset="0"/>
              </a:rPr>
              <a:t>Estado de la moneda de reserva</a:t>
            </a:r>
            <a:r>
              <a:rPr lang="es-MX" sz="1400" dirty="0">
                <a:solidFill>
                  <a:srgbClr val="FF0000"/>
                </a:solidFill>
                <a:latin typeface="Calibri" panose="020F0502020204030204" pitchFamily="34" charset="0"/>
                <a:cs typeface="Calibri" panose="020F0502020204030204" pitchFamily="34" charset="0"/>
              </a:rPr>
              <a:t> (-)</a:t>
            </a:r>
          </a:p>
          <a:p>
            <a:pPr algn="ctr"/>
            <a:r>
              <a:rPr lang="es-MX" sz="1400" dirty="0" err="1">
                <a:latin typeface="Calibri" panose="020F0502020204030204" pitchFamily="34" charset="0"/>
                <a:cs typeface="Calibri" panose="020F0502020204030204" pitchFamily="34" charset="0"/>
              </a:rPr>
              <a:t>Prod</a:t>
            </a:r>
            <a:r>
              <a:rPr lang="es-MX" sz="1400" dirty="0">
                <a:latin typeface="Calibri" panose="020F0502020204030204" pitchFamily="34" charset="0"/>
                <a:cs typeface="Calibri" panose="020F0502020204030204" pitchFamily="34" charset="0"/>
              </a:rPr>
              <a:t>. Transable/No transable (+)</a:t>
            </a:r>
          </a:p>
        </p:txBody>
      </p:sp>
      <p:sp>
        <p:nvSpPr>
          <p:cNvPr id="21" name="CuadroTexto 20">
            <a:extLst>
              <a:ext uri="{FF2B5EF4-FFF2-40B4-BE49-F238E27FC236}">
                <a16:creationId xmlns:a16="http://schemas.microsoft.com/office/drawing/2014/main" id="{2D9B4E41-3C5F-45E3-8D45-726FF0E4C0B8}"/>
              </a:ext>
            </a:extLst>
          </p:cNvPr>
          <p:cNvSpPr txBox="1"/>
          <p:nvPr/>
        </p:nvSpPr>
        <p:spPr>
          <a:xfrm>
            <a:off x="323808" y="5777921"/>
            <a:ext cx="11521280" cy="461665"/>
          </a:xfrm>
          <a:prstGeom prst="rect">
            <a:avLst/>
          </a:prstGeom>
          <a:noFill/>
        </p:spPr>
        <p:txBody>
          <a:bodyPr wrap="square" rtlCol="0">
            <a:spAutoFit/>
          </a:bodyPr>
          <a:lstStyle/>
          <a:p>
            <a:r>
              <a:rPr lang="es-MX" sz="800" dirty="0"/>
              <a:t>Nota: El signo del coeficiente estimado está entre paréntesis (en rojo si no está alineado con los antecedentes económicos). Las variables rezagadas tienen un superíndice L, mientras que las que interactúan tienen un superíndice X. Algunas variables de política (fiscal, FXI) también están instrumentadas. La apertura del capital se define como 1 menos el índice de controles de capital. El modelo del índice REER incluye efectos fijos por país (FE).</a:t>
            </a:r>
          </a:p>
          <a:p>
            <a:r>
              <a:rPr lang="es-MX" sz="800" dirty="0"/>
              <a:t>Fuente: Allen Cian, Camila Casas, Giovanni </a:t>
            </a:r>
            <a:r>
              <a:rPr lang="es-MX" sz="800" dirty="0" err="1"/>
              <a:t>Ganelli</a:t>
            </a:r>
            <a:r>
              <a:rPr lang="es-MX" sz="800" dirty="0"/>
              <a:t>, Luciana Juvenal, Daniel Leigh, Pau Rabanal, </a:t>
            </a:r>
            <a:r>
              <a:rPr lang="es-MX" sz="800" dirty="0" err="1"/>
              <a:t>Cyril</a:t>
            </a:r>
            <a:r>
              <a:rPr lang="es-MX" sz="800" dirty="0"/>
              <a:t> </a:t>
            </a:r>
            <a:r>
              <a:rPr lang="es-MX" sz="800" dirty="0" err="1"/>
              <a:t>Rebillard</a:t>
            </a:r>
            <a:r>
              <a:rPr lang="es-MX" sz="800" dirty="0"/>
              <a:t>, Jair </a:t>
            </a:r>
            <a:r>
              <a:rPr lang="es-MX" sz="800" dirty="0" err="1"/>
              <a:t>Rodriguez</a:t>
            </a:r>
            <a:r>
              <a:rPr lang="es-MX" sz="800" dirty="0"/>
              <a:t>, and João Tovar Jalles (2023). “2022 </a:t>
            </a:r>
            <a:r>
              <a:rPr lang="es-MX" sz="800" dirty="0" err="1"/>
              <a:t>Update</a:t>
            </a:r>
            <a:r>
              <a:rPr lang="es-MX" sz="800" dirty="0"/>
              <a:t> </a:t>
            </a:r>
            <a:r>
              <a:rPr lang="es-MX" sz="800" dirty="0" err="1"/>
              <a:t>of</a:t>
            </a:r>
            <a:r>
              <a:rPr lang="es-MX" sz="800" dirty="0"/>
              <a:t> </a:t>
            </a:r>
            <a:r>
              <a:rPr lang="es-MX" sz="800" dirty="0" err="1"/>
              <a:t>the</a:t>
            </a:r>
            <a:r>
              <a:rPr lang="es-MX" sz="800" dirty="0"/>
              <a:t> </a:t>
            </a:r>
            <a:r>
              <a:rPr lang="es-MX" sz="800" dirty="0" err="1"/>
              <a:t>External</a:t>
            </a:r>
            <a:r>
              <a:rPr lang="es-MX" sz="800" dirty="0"/>
              <a:t> Balance </a:t>
            </a:r>
            <a:r>
              <a:rPr lang="es-MX" sz="800" dirty="0" err="1"/>
              <a:t>Assessment</a:t>
            </a:r>
            <a:r>
              <a:rPr lang="es-MX" sz="800" dirty="0"/>
              <a:t> </a:t>
            </a:r>
            <a:r>
              <a:rPr lang="es-MX" sz="800" dirty="0" err="1"/>
              <a:t>Methodology</a:t>
            </a:r>
            <a:r>
              <a:rPr lang="es-MX" sz="800" dirty="0"/>
              <a:t>”, IMF </a:t>
            </a:r>
            <a:r>
              <a:rPr lang="es-MX" sz="800" dirty="0" err="1"/>
              <a:t>Working</a:t>
            </a:r>
            <a:r>
              <a:rPr lang="es-MX" sz="800" dirty="0"/>
              <a:t> </a:t>
            </a:r>
            <a:r>
              <a:rPr lang="es-MX" sz="800" dirty="0" err="1"/>
              <a:t>Paper</a:t>
            </a:r>
            <a:r>
              <a:rPr lang="es-MX" sz="800" dirty="0"/>
              <a:t> 23/47, pp. 18. </a:t>
            </a:r>
          </a:p>
        </p:txBody>
      </p:sp>
    </p:spTree>
    <p:extLst>
      <p:ext uri="{BB962C8B-B14F-4D97-AF65-F5344CB8AC3E}">
        <p14:creationId xmlns:p14="http://schemas.microsoft.com/office/powerpoint/2010/main" val="68434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609600" y="825380"/>
                <a:ext cx="10972800" cy="453763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r>
                  <a:rPr lang="es-MX" sz="1700" dirty="0">
                    <a:solidFill>
                      <a:srgbClr val="182B47"/>
                    </a:solidFill>
                  </a:rPr>
                  <a:t>El marco de Evaluación del Balance Externo (ABE) produce evaluaciones multilateralmente consistentes de los saldos en cuenta corriente y los tipos de cambio efectivos reales, las cuales tienden a persistir en el tiempo.</a:t>
                </a:r>
              </a:p>
              <a:p>
                <a:pPr marL="342900" indent="-342900" algn="just">
                  <a:buClr>
                    <a:srgbClr val="182B47"/>
                  </a:buClr>
                  <a:buFont typeface="Wingdings" panose="05000000000000000000" pitchFamily="2" charset="2"/>
                  <a:buChar char="§"/>
                </a:pPr>
                <a:r>
                  <a:rPr lang="es-MX" sz="1900" b="1" dirty="0">
                    <a:solidFill>
                      <a:srgbClr val="182B47"/>
                    </a:solidFill>
                  </a:rPr>
                  <a:t>Cuenta Corriente de la Evaluación del Sector Externo (EBA CA, por sus siglas en inglés)</a:t>
                </a:r>
              </a:p>
              <a:p>
                <a:pPr algn="just">
                  <a:buClr>
                    <a:srgbClr val="182B47"/>
                  </a:buClr>
                  <a:buSzPct val="100000"/>
                </a:pPr>
                <a:r>
                  <a:rPr lang="es-MX" sz="1700" dirty="0">
                    <a:solidFill>
                      <a:srgbClr val="182B47"/>
                    </a:solidFill>
                  </a:rPr>
                  <a:t>Relaciona el saldo de la Cuenta Corriente, dado por la diferencia entre ahorro e inversión agregados, con varios determinantes macroeconómicos seleccionados.</a:t>
                </a:r>
              </a:p>
              <a:p>
                <a:pPr lvl="1">
                  <a:buClr>
                    <a:srgbClr val="182B47"/>
                  </a:buClr>
                  <a:buSzPct val="100000"/>
                </a:pP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𝐶𝐴</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r>
                      <a:rPr lang="es-MX" sz="1700" b="0" i="1" smtClean="0">
                        <a:solidFill>
                          <a:srgbClr val="182B47"/>
                        </a:solidFill>
                        <a:latin typeface="Cambria Math" panose="02040503050406030204" pitchFamily="18" charset="0"/>
                      </a:rPr>
                      <m:t>𝛼</m:t>
                    </m:r>
                    <m:r>
                      <a:rPr lang="es-MX" sz="1700" b="0" i="1" smtClean="0">
                        <a:solidFill>
                          <a:srgbClr val="182B47"/>
                        </a:solidFill>
                        <a:latin typeface="Cambria Math" panose="02040503050406030204" pitchFamily="18" charset="0"/>
                      </a:rPr>
                      <m:t>+</m:t>
                    </m:r>
                    <m:r>
                      <a:rPr lang="es-MX" sz="1700" i="1">
                        <a:solidFill>
                          <a:srgbClr val="182B47"/>
                        </a:solidFill>
                        <a:latin typeface="Cambria Math" panose="02040503050406030204" pitchFamily="18" charset="0"/>
                      </a:rPr>
                      <m:t>𝛽</m:t>
                    </m:r>
                    <m:sSubSup>
                      <m:sSubSupPr>
                        <m:ctrlPr>
                          <a:rPr lang="es-MX" sz="1700" b="0" i="1" smtClean="0">
                            <a:solidFill>
                              <a:srgbClr val="182B47"/>
                            </a:solidFill>
                            <a:latin typeface="Cambria Math" panose="02040503050406030204" pitchFamily="18" charset="0"/>
                          </a:rPr>
                        </m:ctrlPr>
                      </m:sSubSup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up>
                        <m:r>
                          <a:rPr lang="es-MX" sz="1700" b="0" i="1" smtClean="0">
                            <a:solidFill>
                              <a:srgbClr val="182B47"/>
                            </a:solidFill>
                            <a:latin typeface="Cambria Math" panose="02040503050406030204" pitchFamily="18" charset="0"/>
                          </a:rPr>
                          <m:t>′</m:t>
                        </m:r>
                      </m:sup>
                    </m:sSubSup>
                    <m:r>
                      <a:rPr lang="es-MX" sz="1700" b="0" i="1" smtClean="0">
                        <a:solidFill>
                          <a:srgbClr val="182B47"/>
                        </a:solidFill>
                        <a:latin typeface="Cambria Math" panose="02040503050406030204" pitchFamily="18" charset="0"/>
                      </a:rPr>
                      <m:t>+</m:t>
                    </m:r>
                    <m:sSup>
                      <m:sSupPr>
                        <m:ctrlPr>
                          <a:rPr lang="es-MX" sz="1700" b="0" i="1" smtClean="0">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𝜆</m:t>
                            </m:r>
                            <m:r>
                              <a:rPr lang="es-MX" sz="1700" i="1">
                                <a:solidFill>
                                  <a:srgbClr val="182B47"/>
                                </a:solidFill>
                                <a:latin typeface="Cambria Math" panose="02040503050406030204" pitchFamily="18" charset="0"/>
                              </a:rPr>
                              <m:t>𝐹</m:t>
                            </m:r>
                          </m:e>
                          <m:sub>
                            <m:r>
                              <a:rPr lang="es-MX" sz="1700" i="1">
                                <a:solidFill>
                                  <a:srgbClr val="182B47"/>
                                </a:solidFill>
                                <a:latin typeface="Cambria Math" panose="02040503050406030204" pitchFamily="18" charset="0"/>
                              </a:rPr>
                              <m:t>𝑖𝑡</m:t>
                            </m:r>
                          </m:sub>
                        </m:sSub>
                      </m:e>
                      <m:sup>
                        <m:r>
                          <a:rPr lang="es-MX" sz="1700" b="0" i="1" smtClean="0">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p>
                      <m:sSupPr>
                        <m:ctrlPr>
                          <a:rPr lang="es-MX" sz="1700" i="1">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𝛾</m:t>
                            </m:r>
                            <m:r>
                              <a:rPr lang="es-MX" sz="1700" b="0" i="1" smtClean="0">
                                <a:solidFill>
                                  <a:srgbClr val="182B47"/>
                                </a:solidFill>
                                <a:latin typeface="Cambria Math" panose="02040503050406030204" pitchFamily="18" charset="0"/>
                              </a:rPr>
                              <m:t>𝑃</m:t>
                            </m:r>
                          </m:e>
                          <m:sub>
                            <m:r>
                              <a:rPr lang="es-MX" sz="1700" i="1">
                                <a:solidFill>
                                  <a:srgbClr val="182B47"/>
                                </a:solidFill>
                                <a:latin typeface="Cambria Math" panose="02040503050406030204" pitchFamily="18" charset="0"/>
                              </a:rPr>
                              <m:t>𝑖𝑡</m:t>
                            </m:r>
                          </m:sub>
                        </m:sSub>
                      </m:e>
                      <m:sup>
                        <m:r>
                          <a:rPr lang="es-MX" sz="1700" i="1">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oMath>
                </a14:m>
                <a:r>
                  <a:rPr lang="es-MX" sz="1700" dirty="0">
                    <a:solidFill>
                      <a:srgbClr val="182B47"/>
                    </a:solidFill>
                  </a:rPr>
                  <a:t>     </a:t>
                </a:r>
              </a:p>
              <a:p>
                <a:pPr lvl="1" algn="just">
                  <a:buClr>
                    <a:srgbClr val="182B47"/>
                  </a:buClr>
                  <a:buSzPct val="100000"/>
                </a:pPr>
                <a:r>
                  <a:rPr lang="es-MX" sz="1700" dirty="0">
                    <a:solidFill>
                      <a:srgbClr val="182B47"/>
                    </a:solidFill>
                  </a:rPr>
                  <a:t>Dónde:</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i="1">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𝐶𝐴</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rPr>
                  <a:t>: denota la relación del saldo de la CA y el PIB en el país </a:t>
                </a:r>
                <a14:m>
                  <m:oMath xmlns:m="http://schemas.openxmlformats.org/officeDocument/2006/math">
                    <m:r>
                      <a:rPr lang="es-MX" sz="1700" b="0" i="1" smtClean="0">
                        <a:solidFill>
                          <a:srgbClr val="182B47"/>
                        </a:solidFill>
                        <a:latin typeface="Cambria Math" panose="02040503050406030204" pitchFamily="18" charset="0"/>
                      </a:rPr>
                      <m:t>𝑖</m:t>
                    </m:r>
                  </m:oMath>
                </a14:m>
                <a:r>
                  <a:rPr lang="es-MX" sz="1700" dirty="0">
                    <a:solidFill>
                      <a:srgbClr val="182B47"/>
                    </a:solidFill>
                  </a:rPr>
                  <a:t> en el año </a:t>
                </a:r>
                <a14:m>
                  <m:oMath xmlns:m="http://schemas.openxmlformats.org/officeDocument/2006/math">
                    <m:r>
                      <a:rPr lang="es-MX" sz="1700" b="0" i="1" smtClean="0">
                        <a:solidFill>
                          <a:srgbClr val="182B47"/>
                        </a:solidFill>
                        <a:latin typeface="Cambria Math" panose="02040503050406030204" pitchFamily="18" charset="0"/>
                      </a:rPr>
                      <m:t>𝑡</m:t>
                    </m:r>
                    <m:r>
                      <a:rPr lang="es-MX" sz="1700" b="0" i="1" smtClean="0">
                        <a:solidFill>
                          <a:srgbClr val="182B47"/>
                        </a:solidFill>
                        <a:latin typeface="Cambria Math" panose="02040503050406030204" pitchFamily="18" charset="0"/>
                      </a:rPr>
                      <m:t>.</m:t>
                    </m:r>
                  </m:oMath>
                </a14:m>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es una matriz de factores cíclicos y temporales.</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𝐹</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incluye fundamentos macroeconómicos y estructurales de mediano plazo.</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𝑃</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variables de política.</a:t>
                </a:r>
              </a:p>
              <a:p>
                <a:pPr marL="742950" lvl="1" indent="-285750" algn="just">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residuo de regresión de media cero.</a:t>
                </a:r>
              </a:p>
              <a:p>
                <a:pPr marL="742950" lvl="1" indent="-285750" algn="just">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buSzPct val="100000"/>
                </a:pPr>
                <a:r>
                  <a:rPr lang="es-MX" sz="1700" dirty="0">
                    <a:solidFill>
                      <a:srgbClr val="182B47"/>
                    </a:solidFill>
                  </a:rPr>
                  <a:t>La mayoría de las variables se miden en relación al promedio mundial ponderado por el PIB, por lo que tendrán impacto en la CA siempre que sean más expansivas o contractivas que el resto del mundo.</a:t>
                </a:r>
              </a:p>
              <a:p>
                <a:pPr algn="just">
                  <a:buClr>
                    <a:srgbClr val="182B47"/>
                  </a:buClr>
                </a:pPr>
                <a:endParaRPr lang="es-MX" sz="1750" dirty="0">
                  <a:solidFill>
                    <a:srgbClr val="182B47"/>
                  </a:solidFill>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609600" y="825380"/>
                <a:ext cx="10972800" cy="4537634"/>
              </a:xfrm>
              <a:prstGeom prst="rect">
                <a:avLst/>
              </a:prstGeom>
              <a:blipFill>
                <a:blip r:embed="rId2"/>
                <a:stretch>
                  <a:fillRect l="-389" t="-940" r="-333"/>
                </a:stretch>
              </a:blipFill>
            </p:spPr>
            <p:txBody>
              <a:bodyPr/>
              <a:lstStyle/>
              <a:p>
                <a:r>
                  <a:rPr lang="es-MX">
                    <a:noFill/>
                  </a:rPr>
                  <a:t> </a:t>
                </a:r>
              </a:p>
            </p:txBody>
          </p:sp>
        </mc:Fallback>
      </mc:AlternateContent>
    </p:spTree>
    <p:extLst>
      <p:ext uri="{BB962C8B-B14F-4D97-AF65-F5344CB8AC3E}">
        <p14:creationId xmlns:p14="http://schemas.microsoft.com/office/powerpoint/2010/main" val="144855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3500" b="1" i="0" u="none" strike="noStrike" kern="1200" cap="none" spc="0" normalizeH="0" baseline="0" noProof="0" dirty="0">
                <a:ln>
                  <a:noFill/>
                </a:ln>
                <a:solidFill>
                  <a:srgbClr val="182B47"/>
                </a:solidFill>
                <a:effectLst/>
                <a:uLnTx/>
                <a:uFillTx/>
                <a:latin typeface="Calibri"/>
                <a:ea typeface="+mj-ea"/>
                <a:cs typeface="+mj-cs"/>
              </a:rPr>
              <a:t>Sector externo</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692696"/>
                <a:ext cx="10972800" cy="5256584"/>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Normas y brechas de Cuenta Corriente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brecha de la Cuenta Corriente de la Balanza Externa </a:t>
                </a:r>
                <a:r>
                  <a:rPr kumimoji="0" lang="es-MX" sz="1800" b="1" i="0" u="none" strike="noStrike" kern="1200" cap="none" spc="0" normalizeH="0" baseline="0" noProof="0" dirty="0">
                    <a:ln>
                      <a:noFill/>
                    </a:ln>
                    <a:solidFill>
                      <a:srgbClr val="182B47"/>
                    </a:solidFill>
                    <a:effectLst/>
                    <a:uLnTx/>
                    <a:uFillTx/>
                    <a:latin typeface="Calibri"/>
                    <a:ea typeface="+mn-ea"/>
                    <a:cs typeface="+mn-cs"/>
                  </a:rPr>
                  <a:t>es la diferencia entre el saldo de la CA y la norma, ambos ajustados cíclicamente</a:t>
                </a:r>
                <a:r>
                  <a:rPr kumimoji="0" lang="es-MX" sz="1800" b="0" i="0" u="none" strike="noStrike" kern="1200" cap="none" spc="0" normalizeH="0" baseline="0" noProof="0" dirty="0">
                    <a:ln>
                      <a:noFill/>
                    </a:ln>
                    <a:solidFill>
                      <a:srgbClr val="182B47"/>
                    </a:solidFill>
                    <a:effectLst/>
                    <a:uLnTx/>
                    <a:uFillTx/>
                    <a:latin typeface="Calibri"/>
                    <a:ea typeface="+mn-ea"/>
                    <a:cs typeface="+mn-cs"/>
                  </a:rPr>
                  <a:t>, y es igual a la suma de las brechas de política identificadas por el modelo y el residual de regresión. Este último, contiene características del país o distorsiones de políticas no incorporadas explícitamente en el modelo.</a:t>
                </a:r>
              </a:p>
              <a:p>
                <a:pPr marL="0" marR="0" lvl="0" indent="0"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acc>
                      <m:accPr>
                        <m:chr m:val="̃"/>
                        <m:ctrlPr>
                          <a:rPr kumimoji="0" lang="en-US"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e>
                    </m:acc>
                  </m:oMath>
                </a14:m>
                <a:r>
                  <a:rPr kumimoji="0" lang="en-US" sz="20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sSup>
                      <m:sSupPr>
                        <m:ctrlP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sSupPr>
                      <m:e>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m:t>
                        </m:r>
                      </m:e>
                      <m:sup>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𝛽</m:t>
                        </m:r>
                      </m:e>
                    </m:acc>
                    <m:r>
                      <a:rPr kumimoji="0" lang="es-MX"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 </m:t>
                    </m:r>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𝛼</m:t>
                        </m:r>
                      </m:e>
                    </m:acc>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𝐹</m:t>
                        </m:r>
                      </m:e>
                      <m:sup>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𝜆</m:t>
                        </m:r>
                      </m:e>
                    </m:acc>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𝑃</m:t>
                        </m:r>
                      </m:e>
                      <m:sup>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𝛾</m:t>
                        </m:r>
                      </m:e>
                    </m:acc>
                  </m:oMath>
                </a14:m>
                <a:r>
                  <a:rPr kumimoji="0" lang="en-US" sz="20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𝑒</m:t>
                    </m:r>
                  </m:oMath>
                </a14:m>
                <a:endParaRPr kumimoji="0" lang="en-US" sz="20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Sea:</a:t>
                </a:r>
              </a:p>
              <a:p>
                <a:pPr marL="742950" marR="0" lvl="1" indent="-285750" algn="just" defTabSz="914400" rtl="0" eaLnBrk="1" fontAlgn="auto" latinLnBrk="0" hangingPunct="1">
                  <a:lnSpc>
                    <a:spcPct val="100000"/>
                  </a:lnSpc>
                  <a:spcBef>
                    <a:spcPct val="20000"/>
                  </a:spcBef>
                  <a:spcAft>
                    <a:spcPts val="0"/>
                  </a:spcAft>
                  <a:buClr>
                    <a:srgbClr val="182B47"/>
                  </a:buClr>
                  <a:buSzPct val="100000"/>
                  <a:buFont typeface="Arial" panose="020B0604020202020204" pitchFamily="34" charset="0"/>
                  <a:buChar char="•"/>
                  <a:tabLst/>
                  <a:defRPr/>
                </a:pPr>
                <a14:m>
                  <m:oMath xmlns:m="http://schemas.openxmlformats.org/officeDocument/2006/math">
                    <m:sSup>
                      <m:sSupPr>
                        <m:ctrlP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sSupPr>
                      <m:e>
                        <m: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𝑷</m:t>
                        </m:r>
                      </m:e>
                      <m:sup>
                        <m: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m:t>
                        </m:r>
                      </m:sup>
                    </m:sSup>
                  </m:oMath>
                </a14:m>
                <a:r>
                  <a:rPr kumimoji="0" lang="es-MX" sz="1800" b="1" i="0" u="none" strike="noStrike" kern="1200" cap="none" spc="0" normalizeH="0" baseline="0" noProof="0" dirty="0">
                    <a:ln>
                      <a:noFill/>
                    </a:ln>
                    <a:solidFill>
                      <a:srgbClr val="182B47"/>
                    </a:solidFill>
                    <a:effectLst/>
                    <a:uLnTx/>
                    <a:uFillTx/>
                    <a:latin typeface="Calibri"/>
                    <a:ea typeface="+mn-ea"/>
                    <a:cs typeface="+mn-cs"/>
                  </a:rPr>
                  <a:t> </a:t>
                </a:r>
                <a:r>
                  <a:rPr kumimoji="0" lang="es-MX" sz="1800" b="0" i="0" u="none" strike="noStrike" kern="1200" cap="none" spc="0" normalizeH="0" baseline="0" noProof="0" dirty="0">
                    <a:ln>
                      <a:noFill/>
                    </a:ln>
                    <a:solidFill>
                      <a:srgbClr val="182B47"/>
                    </a:solidFill>
                    <a:effectLst/>
                    <a:uLnTx/>
                    <a:uFillTx/>
                    <a:latin typeface="Calibri"/>
                    <a:ea typeface="+mn-ea"/>
                    <a:cs typeface="+mn-cs"/>
                  </a:rPr>
                  <a:t>= valores de las variables de política que se consideran deseables en el mediano plazo (pueden coincidir o no con los valores reales, P)</a:t>
                </a:r>
                <a:r>
                  <a:rPr lang="es-MX" sz="1800" b="1" baseline="30000" dirty="0">
                    <a:solidFill>
                      <a:srgbClr val="182B47"/>
                    </a:solidFill>
                    <a:latin typeface="Calibri"/>
                  </a:rPr>
                  <a:t>2</a:t>
                </a:r>
                <a:r>
                  <a:rPr kumimoji="0" lang="es-MX" sz="1800" b="1" i="0" u="none" strike="noStrike" kern="1200" cap="none" spc="0" normalizeH="0" baseline="30000" noProof="0" dirty="0">
                    <a:ln>
                      <a:noFill/>
                    </a:ln>
                    <a:solidFill>
                      <a:srgbClr val="182B47"/>
                    </a:solidFill>
                    <a:effectLst/>
                    <a:uLnTx/>
                    <a:uFillTx/>
                    <a:latin typeface="Calibri"/>
                    <a:ea typeface="+mn-ea"/>
                    <a:cs typeface="+mn-cs"/>
                  </a:rPr>
                  <a:t>/</a:t>
                </a: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Pct val="100000"/>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parte ajustada de la cuenta corriente ajustada cíclicamente se puede descomponer en dos componentes: la norma CA y las brechas de política:</a:t>
                </a: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acc>
                      <m:accPr>
                        <m:chr m:val="̃"/>
                        <m:ctrlPr>
                          <a:rPr kumimoji="0" lang="en-US"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e>
                    </m:acc>
                  </m:oMath>
                </a14:m>
                <a:r>
                  <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rPr>
                  <a:t> = </a:t>
                </a:r>
                <a14:m>
                  <m:oMath xmlns:m="http://schemas.openxmlformats.org/officeDocument/2006/math">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𝛼</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𝐹</m:t>
                        </m:r>
                      </m:e>
                      <m:sup>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𝜆</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e>
                      <m:sup>
                        <m:r>
                          <a:rPr kumimoji="0" lang="es-MX" sz="18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𝛾</m:t>
                        </m:r>
                      </m:e>
                    </m:acc>
                  </m:oMath>
                </a14:m>
                <a:r>
                  <a:rPr kumimoji="0" lang="en-US" sz="18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sSup>
                      <m:sSupPr>
                        <m:ctrlPr>
                          <a:rPr kumimoji="0" lang="en-US" sz="18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e>
                              <m:sup>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e>
                        </m:d>
                      </m:e>
                      <m:sup>
                        <m:r>
                          <a:rPr kumimoji="0" lang="es-MX" sz="18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𝛾</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r>
                      <a:rPr kumimoji="0" lang="es-MX"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t>𝑒</m:t>
                    </m:r>
                  </m:oMath>
                </a14:m>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ct val="20000"/>
                  </a:spcBef>
                  <a:spcAft>
                    <a:spcPts val="0"/>
                  </a:spcAft>
                  <a:buClr>
                    <a:srgbClr val="182B47"/>
                  </a:buClr>
                  <a:buSzPct val="100000"/>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Calibri" panose="020F0502020204030204" pitchFamily="34" charset="0"/>
                  </a:rPr>
                  <a:t>Así, la brecha total de CA de la EBA se puede expresar como:</a:t>
                </a: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s-MX" sz="1800" b="0" i="1" u="none" strike="noStrike" kern="1200" cap="none" spc="0" normalizeH="0" baseline="0" noProof="0" dirty="0">
                  <a:ln>
                    <a:noFill/>
                  </a:ln>
                  <a:solidFill>
                    <a:srgbClr val="182B47"/>
                  </a:solidFill>
                  <a:effectLst/>
                  <a:uLnTx/>
                  <a:uFillTx/>
                  <a:latin typeface="Calibri"/>
                  <a:ea typeface="+mn-ea"/>
                  <a:cs typeface="Calibri" panose="020F0502020204030204" pitchFamily="34" charset="0"/>
                </a:endParaRP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Calibri" panose="020F0502020204030204" pitchFamily="34" charset="0"/>
                      </a:rPr>
                      <m:t>𝐺𝑎𝑝</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Calibri" panose="020F0502020204030204" pitchFamily="34" charset="0"/>
                      </a:rPr>
                      <m:t>= </m:t>
                    </m:r>
                    <m:acc>
                      <m:accPr>
                        <m:chr m:val="̃"/>
                        <m:ctrlPr>
                          <a:rPr kumimoji="0" lang="en-US"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t>𝐶𝐴</m:t>
                        </m:r>
                      </m:e>
                    </m:acc>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Cambria Math" panose="02040503050406030204" pitchFamily="18" charset="0"/>
                        <a:cs typeface="+mn-cs"/>
                      </a:rPr>
                      <m:t>𝑛𝑜𝑟𝑚</m:t>
                    </m:r>
                  </m:oMath>
                </a14:m>
                <a: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Cambria Math" panose="02040503050406030204" pitchFamily="18" charset="0"/>
                    <a:cs typeface="Calibri" panose="020F0502020204030204" pitchFamily="34" charset="0"/>
                  </a:rPr>
                  <a:t> = Policy Gap + Residual</a:t>
                </a: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brecha general en CA puede ser cero incluso cuando existen distorsiones de política subyacentes. Las brechas en cuenta corriente reflejan tanto distorsiones de las políticas internas como distorsiones de las políticas de otros países, en particular las de los países grandes que tienen un mayor impacto en el promedio mundial.</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1629" y="692696"/>
                <a:ext cx="10972800" cy="5256584"/>
              </a:xfrm>
              <a:prstGeom prst="rect">
                <a:avLst/>
              </a:prstGeom>
              <a:blipFill>
                <a:blip r:embed="rId2"/>
                <a:stretch>
                  <a:fillRect l="-278" t="-928" r="-222"/>
                </a:stretch>
              </a:blipFill>
            </p:spPr>
            <p:txBody>
              <a:bodyPr/>
              <a:lstStyle/>
              <a:p>
                <a:r>
                  <a:rPr lang="es-MX">
                    <a:noFill/>
                  </a:rPr>
                  <a:t> </a:t>
                </a:r>
              </a:p>
            </p:txBody>
          </p:sp>
        </mc:Fallback>
      </mc:AlternateContent>
      <p:sp>
        <p:nvSpPr>
          <p:cNvPr id="2" name="Abrir llave 1">
            <a:extLst>
              <a:ext uri="{FF2B5EF4-FFF2-40B4-BE49-F238E27FC236}">
                <a16:creationId xmlns:a16="http://schemas.microsoft.com/office/drawing/2014/main" id="{9C60FBBD-8BE1-45B3-AF75-CAFDF153C2A8}"/>
              </a:ext>
            </a:extLst>
          </p:cNvPr>
          <p:cNvSpPr/>
          <p:nvPr/>
        </p:nvSpPr>
        <p:spPr>
          <a:xfrm rot="16200000">
            <a:off x="5802610" y="2006863"/>
            <a:ext cx="72008" cy="396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3" name="CuadroTexto 2">
            <a:extLst>
              <a:ext uri="{FF2B5EF4-FFF2-40B4-BE49-F238E27FC236}">
                <a16:creationId xmlns:a16="http://schemas.microsoft.com/office/drawing/2014/main" id="{3AED265E-75F4-44AE-9540-9E77A105FC4F}"/>
              </a:ext>
            </a:extLst>
          </p:cNvPr>
          <p:cNvSpPr txBox="1"/>
          <p:nvPr/>
        </p:nvSpPr>
        <p:spPr>
          <a:xfrm>
            <a:off x="5266847" y="2215757"/>
            <a:ext cx="1072797"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Componente</a:t>
            </a:r>
            <a:r>
              <a:rPr kumimoji="0" lang="es-MX" sz="700" b="1" i="1" u="none" strike="noStrike" kern="1200" cap="none" spc="0" normalizeH="0" baseline="0" noProof="0" dirty="0">
                <a:ln>
                  <a:noFill/>
                </a:ln>
                <a:solidFill>
                  <a:srgbClr val="182B47"/>
                </a:solidFill>
                <a:effectLst/>
                <a:uLnTx/>
                <a:uFillTx/>
                <a:latin typeface="Calibri"/>
                <a:ea typeface="+mn-ea"/>
                <a:cs typeface="+mn-cs"/>
              </a:rPr>
              <a:t> </a:t>
            </a:r>
            <a:r>
              <a:rPr kumimoji="0" lang="es-MX" sz="800" b="1" i="1" u="none" strike="noStrike" kern="1200" cap="none" spc="0" normalizeH="0" baseline="0" noProof="0" dirty="0">
                <a:ln>
                  <a:noFill/>
                </a:ln>
                <a:solidFill>
                  <a:srgbClr val="182B47"/>
                </a:solidFill>
                <a:effectLst/>
                <a:uLnTx/>
                <a:uFillTx/>
                <a:latin typeface="Calibri"/>
                <a:ea typeface="+mn-ea"/>
                <a:cs typeface="+mn-cs"/>
              </a:rPr>
              <a:t>cíclico</a:t>
            </a:r>
            <a:endParaRPr kumimoji="0" lang="es-MX" sz="700" b="1" i="1" u="none" strike="noStrike" kern="1200" cap="none" spc="0" normalizeH="0" baseline="0" noProof="0" dirty="0">
              <a:ln>
                <a:noFill/>
              </a:ln>
              <a:solidFill>
                <a:srgbClr val="182B47"/>
              </a:solidFill>
              <a:effectLst/>
              <a:uLnTx/>
              <a:uFillTx/>
              <a:latin typeface="Calibri"/>
              <a:ea typeface="+mn-ea"/>
              <a:cs typeface="+mn-cs"/>
            </a:endParaRPr>
          </a:p>
        </p:txBody>
      </p:sp>
      <p:sp>
        <p:nvSpPr>
          <p:cNvPr id="7" name="Abrir llave 6">
            <a:extLst>
              <a:ext uri="{FF2B5EF4-FFF2-40B4-BE49-F238E27FC236}">
                <a16:creationId xmlns:a16="http://schemas.microsoft.com/office/drawing/2014/main" id="{3FF6DD1D-751A-4F88-9679-88722BF00093}"/>
              </a:ext>
            </a:extLst>
          </p:cNvPr>
          <p:cNvSpPr/>
          <p:nvPr/>
        </p:nvSpPr>
        <p:spPr>
          <a:xfrm rot="16200000">
            <a:off x="5767242" y="3257007"/>
            <a:ext cx="72008" cy="1296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8" name="Abrir llave 7">
            <a:extLst>
              <a:ext uri="{FF2B5EF4-FFF2-40B4-BE49-F238E27FC236}">
                <a16:creationId xmlns:a16="http://schemas.microsoft.com/office/drawing/2014/main" id="{CAD4ABC8-EEF3-4893-9216-CE6F38EB19D9}"/>
              </a:ext>
            </a:extLst>
          </p:cNvPr>
          <p:cNvSpPr/>
          <p:nvPr/>
        </p:nvSpPr>
        <p:spPr>
          <a:xfrm rot="16200000">
            <a:off x="7014056" y="3455011"/>
            <a:ext cx="72000" cy="900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10" name="CuadroTexto 9">
            <a:extLst>
              <a:ext uri="{FF2B5EF4-FFF2-40B4-BE49-F238E27FC236}">
                <a16:creationId xmlns:a16="http://schemas.microsoft.com/office/drawing/2014/main" id="{D3650398-8EB3-4397-A9FF-1C15A97ED918}"/>
              </a:ext>
            </a:extLst>
          </p:cNvPr>
          <p:cNvSpPr txBox="1"/>
          <p:nvPr/>
        </p:nvSpPr>
        <p:spPr>
          <a:xfrm>
            <a:off x="5119169" y="3905006"/>
            <a:ext cx="1368151"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Norma CA</a:t>
            </a:r>
          </a:p>
        </p:txBody>
      </p:sp>
      <p:sp>
        <p:nvSpPr>
          <p:cNvPr id="11" name="CuadroTexto 10">
            <a:extLst>
              <a:ext uri="{FF2B5EF4-FFF2-40B4-BE49-F238E27FC236}">
                <a16:creationId xmlns:a16="http://schemas.microsoft.com/office/drawing/2014/main" id="{F0D9D5E6-1EC3-41E3-9982-D63299F06782}"/>
              </a:ext>
            </a:extLst>
          </p:cNvPr>
          <p:cNvSpPr txBox="1"/>
          <p:nvPr/>
        </p:nvSpPr>
        <p:spPr>
          <a:xfrm>
            <a:off x="6636132" y="3905006"/>
            <a:ext cx="849512"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Brecha</a:t>
            </a:r>
            <a:r>
              <a:rPr kumimoji="0" lang="es-MX" sz="700" b="1" i="1" u="none" strike="noStrike" kern="1200" cap="none" spc="0" normalizeH="0" baseline="0" noProof="0" dirty="0">
                <a:ln>
                  <a:noFill/>
                </a:ln>
                <a:solidFill>
                  <a:srgbClr val="182B47"/>
                </a:solidFill>
                <a:effectLst/>
                <a:uLnTx/>
                <a:uFillTx/>
                <a:latin typeface="Calibri"/>
                <a:ea typeface="+mn-ea"/>
                <a:cs typeface="+mn-cs"/>
              </a:rPr>
              <a:t> </a:t>
            </a:r>
            <a:r>
              <a:rPr kumimoji="0" lang="es-MX" sz="800" b="1" i="1" u="none" strike="noStrike" kern="1200" cap="none" spc="0" normalizeH="0" baseline="0" noProof="0" dirty="0">
                <a:ln>
                  <a:noFill/>
                </a:ln>
                <a:solidFill>
                  <a:srgbClr val="182B47"/>
                </a:solidFill>
                <a:effectLst/>
                <a:uLnTx/>
                <a:uFillTx/>
                <a:latin typeface="Calibri"/>
                <a:ea typeface="+mn-ea"/>
                <a:cs typeface="+mn-cs"/>
              </a:rPr>
              <a:t>política</a:t>
            </a:r>
            <a:endParaRPr kumimoji="0" lang="es-MX" sz="700" b="1" i="1" u="none" strike="noStrike" kern="1200" cap="none" spc="0" normalizeH="0" baseline="0" noProof="0" dirty="0">
              <a:ln>
                <a:noFill/>
              </a:ln>
              <a:solidFill>
                <a:srgbClr val="182B47"/>
              </a:solidFill>
              <a:effectLst/>
              <a:uLnTx/>
              <a:uFillTx/>
              <a:latin typeface="Calibri"/>
              <a:ea typeface="+mn-ea"/>
              <a:cs typeface="+mn-cs"/>
            </a:endParaRPr>
          </a:p>
        </p:txBody>
      </p:sp>
      <p:sp>
        <p:nvSpPr>
          <p:cNvPr id="12" name="CuadroTexto 11">
            <a:extLst>
              <a:ext uri="{FF2B5EF4-FFF2-40B4-BE49-F238E27FC236}">
                <a16:creationId xmlns:a16="http://schemas.microsoft.com/office/drawing/2014/main" id="{6D7B727C-D75F-4295-9446-EBAE1A60811A}"/>
              </a:ext>
            </a:extLst>
          </p:cNvPr>
          <p:cNvSpPr txBox="1"/>
          <p:nvPr/>
        </p:nvSpPr>
        <p:spPr>
          <a:xfrm>
            <a:off x="297389" y="5990324"/>
            <a:ext cx="11521280" cy="230832"/>
          </a:xfrm>
          <a:prstGeom prst="rect">
            <a:avLst/>
          </a:prstGeom>
          <a:noFill/>
        </p:spPr>
        <p:txBody>
          <a:bodyPr wrap="square" rtlCol="0">
            <a:spAutoFit/>
          </a:bodyPr>
          <a:lstStyle/>
          <a:p>
            <a:r>
              <a:rPr lang="es-MX" sz="900" dirty="0"/>
              <a:t>2/ Para los detalles de los puntos de referencia consultar el Anexo I. </a:t>
            </a:r>
          </a:p>
        </p:txBody>
      </p:sp>
    </p:spTree>
    <p:extLst>
      <p:ext uri="{BB962C8B-B14F-4D97-AF65-F5344CB8AC3E}">
        <p14:creationId xmlns:p14="http://schemas.microsoft.com/office/powerpoint/2010/main" val="370813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000" b="1" dirty="0">
                <a:solidFill>
                  <a:srgbClr val="182B47"/>
                </a:solidFill>
              </a:rPr>
              <a:t>El modelo de Tipo de Cambio Efectivo Real (REER)</a:t>
            </a:r>
          </a:p>
          <a:p>
            <a:pPr algn="just">
              <a:buClr>
                <a:srgbClr val="182B47"/>
              </a:buClr>
            </a:pPr>
            <a:endParaRPr lang="es-MX" sz="1700" b="1" dirty="0">
              <a:solidFill>
                <a:srgbClr val="182B47"/>
              </a:solidFill>
              <a:latin typeface="Calibri" panose="020F0502020204030204" pitchFamily="34" charset="0"/>
              <a:cs typeface="Calibri" panose="020F0502020204030204" pitchFamily="34" charset="0"/>
            </a:endParaRPr>
          </a:p>
          <a:p>
            <a:pPr algn="just">
              <a:buClr>
                <a:srgbClr val="182B47"/>
              </a:buClr>
            </a:pPr>
            <a:r>
              <a:rPr lang="es-MX" sz="1700" b="1" dirty="0">
                <a:solidFill>
                  <a:srgbClr val="182B47"/>
                </a:solidFill>
                <a:latin typeface="Calibri" panose="020F0502020204030204" pitchFamily="34" charset="0"/>
                <a:cs typeface="Calibri" panose="020F0502020204030204" pitchFamily="34" charset="0"/>
              </a:rPr>
              <a:t>La REER se calcula como tipo de cambio efectivo nominal </a:t>
            </a:r>
            <a:r>
              <a:rPr lang="es-MX" sz="1700" dirty="0">
                <a:solidFill>
                  <a:srgbClr val="182B47"/>
                </a:solidFill>
                <a:latin typeface="Calibri" panose="020F0502020204030204" pitchFamily="34" charset="0"/>
                <a:cs typeface="Calibri" panose="020F0502020204030204" pitchFamily="34" charset="0"/>
              </a:rPr>
              <a:t>(una medida del valor de una moneda frente a un promedio ponderado de varias monedas extranjeras) </a:t>
            </a:r>
            <a:r>
              <a:rPr lang="es-MX" sz="1700" b="1" dirty="0">
                <a:solidFill>
                  <a:srgbClr val="182B47"/>
                </a:solidFill>
                <a:latin typeface="Calibri" panose="020F0502020204030204" pitchFamily="34" charset="0"/>
                <a:cs typeface="Calibri" panose="020F0502020204030204" pitchFamily="34" charset="0"/>
              </a:rPr>
              <a:t>dividido por un deflactor de precios de commodities.</a:t>
            </a:r>
            <a:r>
              <a:rPr lang="es-MX" sz="1700" b="1" baseline="30000" dirty="0">
                <a:solidFill>
                  <a:srgbClr val="182B47"/>
                </a:solidFill>
                <a:latin typeface="Calibri" panose="020F0502020204030204" pitchFamily="34" charset="0"/>
                <a:cs typeface="Calibri" panose="020F0502020204030204" pitchFamily="34" charset="0"/>
              </a:rPr>
              <a:t>3/</a:t>
            </a:r>
          </a:p>
          <a:p>
            <a:pPr algn="just">
              <a:buClr>
                <a:srgbClr val="182B47"/>
              </a:buClr>
            </a:pPr>
            <a:endParaRPr lang="es-MX" sz="1700" dirty="0">
              <a:solidFill>
                <a:srgbClr val="182B47"/>
              </a:solidFill>
            </a:endParaRPr>
          </a:p>
          <a:p>
            <a:pPr algn="just">
              <a:buClr>
                <a:srgbClr val="182B47"/>
              </a:buClr>
            </a:pPr>
            <a:r>
              <a:rPr lang="es-MX" sz="1700" b="1" dirty="0">
                <a:solidFill>
                  <a:srgbClr val="182B47"/>
                </a:solidFill>
              </a:rPr>
              <a:t>La REER incluye dos modelos: índice de REER y niveles de REER. </a:t>
            </a:r>
            <a:r>
              <a:rPr lang="es-MX" sz="1700" dirty="0">
                <a:solidFill>
                  <a:srgbClr val="182B47"/>
                </a:solidFill>
              </a:rPr>
              <a:t>Estos se calculan para el periodo 1990-2019 y para una muestra de </a:t>
            </a:r>
            <a:r>
              <a:rPr lang="es-MX" sz="1700" b="1" dirty="0">
                <a:solidFill>
                  <a:srgbClr val="182B47"/>
                </a:solidFill>
              </a:rPr>
              <a:t>41 economías para el índice-REER </a:t>
            </a:r>
            <a:r>
              <a:rPr lang="es-MX" sz="1700" dirty="0">
                <a:solidFill>
                  <a:srgbClr val="182B47"/>
                </a:solidFill>
              </a:rPr>
              <a:t>y </a:t>
            </a:r>
            <a:r>
              <a:rPr lang="es-MX" sz="1700" b="1" dirty="0">
                <a:solidFill>
                  <a:srgbClr val="182B47"/>
                </a:solidFill>
              </a:rPr>
              <a:t>40 economías para la regresión de Niveles </a:t>
            </a:r>
            <a:r>
              <a:rPr lang="es-MX" sz="1700" dirty="0">
                <a:solidFill>
                  <a:srgbClr val="182B47"/>
                </a:solidFill>
              </a:rPr>
              <a:t>debido a las limitaciones de datos. Ambos modelos incluyen el gasto en salud, intervención cambiaria y variable de política monetaria  representadas por los diferenciales de tasas de interés reales.</a:t>
            </a:r>
          </a:p>
          <a:p>
            <a:pPr algn="just">
              <a:buClr>
                <a:srgbClr val="182B47"/>
              </a:buClr>
            </a:pPr>
            <a:endParaRPr lang="es-MX" sz="1700" dirty="0">
              <a:solidFill>
                <a:srgbClr val="182B47"/>
              </a:solidFill>
            </a:endParaRPr>
          </a:p>
          <a:p>
            <a:pPr marL="342900" indent="-342900" algn="just">
              <a:buClr>
                <a:srgbClr val="182B47"/>
              </a:buClr>
              <a:buFont typeface="Wingdings" panose="05000000000000000000" pitchFamily="2" charset="2"/>
              <a:buChar char="§"/>
            </a:pPr>
            <a:r>
              <a:rPr lang="es-MX" sz="1900" b="1" dirty="0">
                <a:solidFill>
                  <a:srgbClr val="182B47"/>
                </a:solidFill>
              </a:rPr>
              <a:t>Índice REER</a:t>
            </a:r>
          </a:p>
          <a:p>
            <a:pPr marL="800100" lvl="1" indent="-342900" algn="just">
              <a:buClr>
                <a:srgbClr val="182B47"/>
              </a:buClr>
              <a:buSzPct val="100000"/>
              <a:buFont typeface="Arial" panose="020B0604020202020204" pitchFamily="34" charset="0"/>
              <a:buChar char="•"/>
            </a:pPr>
            <a:r>
              <a:rPr lang="es-MX" sz="1700" dirty="0">
                <a:solidFill>
                  <a:srgbClr val="182B47"/>
                </a:solidFill>
                <a:latin typeface="Calibri" panose="020F0502020204030204" pitchFamily="34" charset="0"/>
                <a:cs typeface="Calibri" panose="020F0502020204030204" pitchFamily="34" charset="0"/>
              </a:rPr>
              <a:t>Incluye: brecha de producción, sesgo financiero del hogar (rezagado) y los excesos financieros. </a:t>
            </a:r>
            <a:endParaRPr lang="es-MX" sz="1900" b="1" dirty="0">
              <a:solidFill>
                <a:srgbClr val="182B47"/>
              </a:solidFill>
            </a:endParaRPr>
          </a:p>
          <a:p>
            <a:pPr marL="342900" indent="-342900" algn="just">
              <a:buClr>
                <a:srgbClr val="182B47"/>
              </a:buClr>
              <a:buSzPct val="100000"/>
              <a:buFont typeface="Wingdings" panose="05000000000000000000" pitchFamily="2" charset="2"/>
              <a:buChar char="§"/>
            </a:pPr>
            <a:r>
              <a:rPr lang="es-MX" sz="1900" b="1" dirty="0">
                <a:solidFill>
                  <a:srgbClr val="182B47"/>
                </a:solidFill>
              </a:rPr>
              <a:t>Niveles de REER</a:t>
            </a:r>
          </a:p>
          <a:p>
            <a:pPr marL="742950" lvl="1" indent="-285750" algn="just">
              <a:buClr>
                <a:srgbClr val="182B47"/>
              </a:buClr>
              <a:buSzPct val="100000"/>
              <a:buFont typeface="Arial" panose="020B0604020202020204" pitchFamily="34" charset="0"/>
              <a:buChar char="•"/>
            </a:pPr>
            <a:r>
              <a:rPr lang="es-MX" sz="1700" dirty="0">
                <a:solidFill>
                  <a:srgbClr val="182B47"/>
                </a:solidFill>
              </a:rPr>
              <a:t>Incluye: Estado de la moneda de reserva, relación de productividad del sector comercializado y no comercializado (rezagado), demografía, calidad institucional e ingresos por IVA. </a:t>
            </a:r>
          </a:p>
          <a:p>
            <a:pPr algn="just">
              <a:buClr>
                <a:srgbClr val="182B47"/>
              </a:buClr>
              <a:buSzPct val="100000"/>
            </a:pPr>
            <a:endParaRPr lang="es-MX" sz="1900" dirty="0">
              <a:solidFill>
                <a:srgbClr val="182B47"/>
              </a:solidFill>
            </a:endParaRPr>
          </a:p>
        </p:txBody>
      </p:sp>
      <p:sp>
        <p:nvSpPr>
          <p:cNvPr id="7" name="CuadroTexto 6">
            <a:extLst>
              <a:ext uri="{FF2B5EF4-FFF2-40B4-BE49-F238E27FC236}">
                <a16:creationId xmlns:a16="http://schemas.microsoft.com/office/drawing/2014/main" id="{9209D4BE-84A0-4594-A449-69596FC56593}"/>
              </a:ext>
            </a:extLst>
          </p:cNvPr>
          <p:cNvSpPr txBox="1"/>
          <p:nvPr/>
        </p:nvSpPr>
        <p:spPr>
          <a:xfrm>
            <a:off x="297389" y="5990324"/>
            <a:ext cx="11521280" cy="230832"/>
          </a:xfrm>
          <a:prstGeom prst="rect">
            <a:avLst/>
          </a:prstGeom>
          <a:noFill/>
        </p:spPr>
        <p:txBody>
          <a:bodyPr wrap="square" rtlCol="0">
            <a:spAutoFit/>
          </a:bodyPr>
          <a:lstStyle/>
          <a:p>
            <a:r>
              <a:rPr lang="es-MX" sz="900" dirty="0"/>
              <a:t>3/ Para los detalles de su construcción consultar el Anexo II. </a:t>
            </a:r>
          </a:p>
        </p:txBody>
      </p:sp>
    </p:spTree>
    <p:extLst>
      <p:ext uri="{BB962C8B-B14F-4D97-AF65-F5344CB8AC3E}">
        <p14:creationId xmlns:p14="http://schemas.microsoft.com/office/powerpoint/2010/main" val="379053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71629" y="918875"/>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Modelo del Índice REER</a:t>
                </a:r>
              </a:p>
              <a:p>
                <a:pPr algn="just">
                  <a:buClr>
                    <a:srgbClr val="182B47"/>
                  </a:buClr>
                </a:pPr>
                <a:r>
                  <a:rPr lang="es-MX" sz="1700" dirty="0">
                    <a:solidFill>
                      <a:srgbClr val="182B47"/>
                    </a:solidFill>
                  </a:rPr>
                  <a:t>Se estima con efectos fijos por país.</a:t>
                </a:r>
              </a:p>
              <a:p>
                <a:pPr lvl="1" algn="just">
                  <a:buClr>
                    <a:srgbClr val="182B47"/>
                  </a:buClr>
                  <a:buSzPct val="100000"/>
                </a:pPr>
                <a14:m>
                  <m:oMathPara xmlns:m="http://schemas.openxmlformats.org/officeDocument/2006/math">
                    <m:oMathParaPr>
                      <m:jc m:val="centerGroup"/>
                    </m:oMathParaPr>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𝐼𝑛𝑑𝑒𝑥</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r>
                        <a:rPr lang="es-MX" sz="1700" b="0" i="1" smtClean="0">
                          <a:solidFill>
                            <a:srgbClr val="182B47"/>
                          </a:solidFill>
                          <a:latin typeface="Cambria Math" panose="02040503050406030204" pitchFamily="18" charset="0"/>
                        </a:rPr>
                        <m:t>𝛼</m:t>
                      </m:r>
                      <m:r>
                        <a:rPr lang="es-MX" sz="1700" b="0" i="1" smtClean="0">
                          <a:solidFill>
                            <a:srgbClr val="182B47"/>
                          </a:solidFill>
                          <a:latin typeface="Cambria Math" panose="02040503050406030204" pitchFamily="18" charset="0"/>
                        </a:rPr>
                        <m:t>+</m:t>
                      </m:r>
                      <m:r>
                        <a:rPr lang="es-MX" sz="1700" i="1">
                          <a:solidFill>
                            <a:srgbClr val="182B47"/>
                          </a:solidFill>
                          <a:latin typeface="Cambria Math" panose="02040503050406030204" pitchFamily="18" charset="0"/>
                        </a:rPr>
                        <m:t>𝛽</m:t>
                      </m:r>
                      <m:sSubSup>
                        <m:sSubSupPr>
                          <m:ctrlPr>
                            <a:rPr lang="es-MX" sz="1700" b="0" i="1" smtClean="0">
                              <a:solidFill>
                                <a:srgbClr val="182B47"/>
                              </a:solidFill>
                              <a:latin typeface="Cambria Math" panose="02040503050406030204" pitchFamily="18" charset="0"/>
                            </a:rPr>
                          </m:ctrlPr>
                        </m:sSubSup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up>
                          <m:r>
                            <a:rPr lang="es-MX" sz="1700" b="0" i="1" smtClean="0">
                              <a:solidFill>
                                <a:srgbClr val="182B47"/>
                              </a:solidFill>
                              <a:latin typeface="Cambria Math" panose="02040503050406030204" pitchFamily="18" charset="0"/>
                            </a:rPr>
                            <m:t>′</m:t>
                          </m:r>
                        </m:sup>
                      </m:sSubSup>
                      <m:r>
                        <a:rPr lang="es-MX" sz="1700" b="0" i="1" smtClean="0">
                          <a:solidFill>
                            <a:srgbClr val="182B47"/>
                          </a:solidFill>
                          <a:latin typeface="Cambria Math" panose="02040503050406030204" pitchFamily="18" charset="0"/>
                        </a:rPr>
                        <m:t>+</m:t>
                      </m:r>
                      <m:sSup>
                        <m:sSupPr>
                          <m:ctrlPr>
                            <a:rPr lang="es-MX" sz="1700" b="0" i="1" smtClean="0">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𝜆</m:t>
                              </m:r>
                              <m:r>
                                <a:rPr lang="es-MX" sz="1700" i="1">
                                  <a:solidFill>
                                    <a:srgbClr val="182B47"/>
                                  </a:solidFill>
                                  <a:latin typeface="Cambria Math" panose="02040503050406030204" pitchFamily="18" charset="0"/>
                                </a:rPr>
                                <m:t>𝐹</m:t>
                              </m:r>
                            </m:e>
                            <m:sub>
                              <m:r>
                                <a:rPr lang="es-MX" sz="1700" i="1">
                                  <a:solidFill>
                                    <a:srgbClr val="182B47"/>
                                  </a:solidFill>
                                  <a:latin typeface="Cambria Math" panose="02040503050406030204" pitchFamily="18" charset="0"/>
                                </a:rPr>
                                <m:t>𝑖𝑡</m:t>
                              </m:r>
                            </m:sub>
                          </m:sSub>
                        </m:e>
                        <m:sup>
                          <m:r>
                            <a:rPr lang="es-MX" sz="1700" b="0" i="1" smtClean="0">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p>
                        <m:sSupPr>
                          <m:ctrlPr>
                            <a:rPr lang="es-MX" sz="1700" i="1">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𝛾</m:t>
                              </m:r>
                              <m:r>
                                <a:rPr lang="es-MX" sz="1700" b="0" i="1" smtClean="0">
                                  <a:solidFill>
                                    <a:srgbClr val="182B47"/>
                                  </a:solidFill>
                                  <a:latin typeface="Cambria Math" panose="02040503050406030204" pitchFamily="18" charset="0"/>
                                </a:rPr>
                                <m:t>𝑃</m:t>
                              </m:r>
                            </m:e>
                            <m:sub>
                              <m:r>
                                <a:rPr lang="es-MX" sz="1700" i="1">
                                  <a:solidFill>
                                    <a:srgbClr val="182B47"/>
                                  </a:solidFill>
                                  <a:latin typeface="Cambria Math" panose="02040503050406030204" pitchFamily="18" charset="0"/>
                                </a:rPr>
                                <m:t>𝑖𝑡</m:t>
                              </m:r>
                            </m:sub>
                          </m:sSub>
                        </m:e>
                        <m:sup>
                          <m:r>
                            <a:rPr lang="es-MX" sz="1700" i="1">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oMath>
                  </m:oMathPara>
                </a14:m>
                <a:endParaRPr lang="es-MX" sz="1700" dirty="0">
                  <a:solidFill>
                    <a:srgbClr val="182B47"/>
                  </a:solidFill>
                </a:endParaRPr>
              </a:p>
              <a:p>
                <a:pPr lvl="1" algn="l">
                  <a:buClr>
                    <a:srgbClr val="182B47"/>
                  </a:buClr>
                  <a:buSzPct val="100000"/>
                </a:pPr>
                <a:r>
                  <a:rPr lang="es-MX" sz="1700" dirty="0">
                    <a:solidFill>
                      <a:srgbClr val="182B47"/>
                    </a:solidFill>
                  </a:rPr>
                  <a:t>Dónde:</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𝐼𝑛𝑑𝑒𝑥</m:t>
                        </m:r>
                      </m:e>
                      <m:sub>
                        <m:r>
                          <a:rPr lang="es-MX" sz="1700" i="1">
                            <a:solidFill>
                              <a:srgbClr val="182B47"/>
                            </a:solidFill>
                            <a:latin typeface="Cambria Math" panose="02040503050406030204" pitchFamily="18" charset="0"/>
                          </a:rPr>
                          <m:t>𝑖𝑡</m:t>
                        </m:r>
                      </m:sub>
                    </m:sSub>
                  </m:oMath>
                </a14:m>
                <a:r>
                  <a:rPr lang="es-MX" sz="1700" dirty="0">
                    <a:solidFill>
                      <a:srgbClr val="182B47"/>
                    </a:solidFill>
                  </a:rPr>
                  <a:t>: denota el valor del Tipo de Cambio Efectivo Real en el país </a:t>
                </a:r>
                <a14:m>
                  <m:oMath xmlns:m="http://schemas.openxmlformats.org/officeDocument/2006/math">
                    <m:r>
                      <a:rPr lang="es-MX" sz="1700" b="0" i="1" smtClean="0">
                        <a:solidFill>
                          <a:srgbClr val="182B47"/>
                        </a:solidFill>
                        <a:latin typeface="Cambria Math" panose="02040503050406030204" pitchFamily="18" charset="0"/>
                      </a:rPr>
                      <m:t>𝑖</m:t>
                    </m:r>
                  </m:oMath>
                </a14:m>
                <a:r>
                  <a:rPr lang="es-MX" sz="1700" dirty="0">
                    <a:solidFill>
                      <a:srgbClr val="182B47"/>
                    </a:solidFill>
                  </a:rPr>
                  <a:t> en el año </a:t>
                </a:r>
                <a14:m>
                  <m:oMath xmlns:m="http://schemas.openxmlformats.org/officeDocument/2006/math">
                    <m:r>
                      <a:rPr lang="es-MX" sz="1700" b="0" i="1" smtClean="0">
                        <a:solidFill>
                          <a:srgbClr val="182B47"/>
                        </a:solidFill>
                        <a:latin typeface="Cambria Math" panose="02040503050406030204" pitchFamily="18" charset="0"/>
                      </a:rPr>
                      <m:t>𝑡</m:t>
                    </m:r>
                    <m:r>
                      <a:rPr lang="es-MX" sz="1700" b="0" i="1" smtClean="0">
                        <a:solidFill>
                          <a:srgbClr val="182B47"/>
                        </a:solidFill>
                        <a:latin typeface="Cambria Math" panose="02040503050406030204" pitchFamily="18" charset="0"/>
                      </a:rPr>
                      <m:t>.</m:t>
                    </m:r>
                  </m:oMath>
                </a14:m>
                <a:endParaRPr lang="es-MX" sz="1700" i="1" dirty="0">
                  <a:solidFill>
                    <a:srgbClr val="182B47"/>
                  </a:solidFill>
                </a:endParaRP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es una matriz de factores cíclicos y temporales.</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𝐹</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incluye fundamentos macroeconómicos de mediano plazo.</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𝑃</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variables de política.</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residuo de regresión de media cero.</a:t>
                </a:r>
              </a:p>
              <a:p>
                <a:pPr marL="742950" lvl="1" indent="-285750" algn="l">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endParaRPr lang="es-MX" sz="1750" dirty="0">
                  <a:solidFill>
                    <a:srgbClr val="182B47"/>
                  </a:solidFill>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71629" y="918875"/>
                <a:ext cx="10972800" cy="4958397"/>
              </a:xfrm>
              <a:prstGeom prst="rect">
                <a:avLst/>
              </a:prstGeom>
              <a:blipFill>
                <a:blip r:embed="rId2"/>
                <a:stretch>
                  <a:fillRect l="-444" t="-615"/>
                </a:stretch>
              </a:blipFill>
            </p:spPr>
            <p:txBody>
              <a:bodyPr/>
              <a:lstStyle/>
              <a:p>
                <a:r>
                  <a:rPr lang="es-MX">
                    <a:noFill/>
                  </a:rPr>
                  <a:t> </a:t>
                </a:r>
              </a:p>
            </p:txBody>
          </p:sp>
        </mc:Fallback>
      </mc:AlternateContent>
    </p:spTree>
    <p:extLst>
      <p:ext uri="{BB962C8B-B14F-4D97-AF65-F5344CB8AC3E}">
        <p14:creationId xmlns:p14="http://schemas.microsoft.com/office/powerpoint/2010/main" val="17672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71629" y="835582"/>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Modelo de Niveles de REER</a:t>
                </a:r>
              </a:p>
              <a:p>
                <a:pPr lvl="1" algn="just">
                  <a:buClr>
                    <a:srgbClr val="182B47"/>
                  </a:buClr>
                  <a:buSzPct val="100000"/>
                </a:pPr>
                <a:r>
                  <a:rPr lang="es-MX" sz="1700" dirty="0">
                    <a:solidFill>
                      <a:srgbClr val="182B47"/>
                    </a:solidFill>
                  </a:rPr>
                  <a:t>Este modelo mide las diferencias en los niveles de precios relativos entre países.</a:t>
                </a:r>
              </a:p>
              <a:p>
                <a:pPr lvl="1" algn="just">
                  <a:buClr>
                    <a:srgbClr val="182B47"/>
                  </a:buClr>
                  <a:buSzPct val="100000"/>
                </a:pPr>
                <a:endParaRPr lang="es-MX" sz="1700" i="1" dirty="0">
                  <a:solidFill>
                    <a:srgbClr val="182B47"/>
                  </a:solidFill>
                  <a:latin typeface="Cambria Math" panose="02040503050406030204" pitchFamily="18" charset="0"/>
                </a:endParaRPr>
              </a:p>
              <a:p>
                <a:pPr lvl="1" algn="just">
                  <a:buClr>
                    <a:srgbClr val="182B47"/>
                  </a:buClr>
                  <a:buSzPct val="100000"/>
                </a:pPr>
                <a14:m>
                  <m:oMathPara xmlns:m="http://schemas.openxmlformats.org/officeDocument/2006/math">
                    <m:oMathParaPr>
                      <m:jc m:val="centerGroup"/>
                    </m:oMathParaPr>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𝐿𝑒𝑣𝑒𝑙</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r>
                        <a:rPr lang="es-MX" sz="1700" b="0" i="1" smtClean="0">
                          <a:solidFill>
                            <a:srgbClr val="182B47"/>
                          </a:solidFill>
                          <a:latin typeface="Cambria Math" panose="02040503050406030204" pitchFamily="18" charset="0"/>
                        </a:rPr>
                        <m:t>𝛼</m:t>
                      </m:r>
                      <m:r>
                        <a:rPr lang="es-MX" sz="1700" b="0" i="1" smtClean="0">
                          <a:solidFill>
                            <a:srgbClr val="182B47"/>
                          </a:solidFill>
                          <a:latin typeface="Cambria Math" panose="02040503050406030204" pitchFamily="18" charset="0"/>
                        </a:rPr>
                        <m:t>+</m:t>
                      </m:r>
                      <m:r>
                        <a:rPr lang="es-MX" sz="1700" i="1">
                          <a:solidFill>
                            <a:srgbClr val="182B47"/>
                          </a:solidFill>
                          <a:latin typeface="Cambria Math" panose="02040503050406030204" pitchFamily="18" charset="0"/>
                        </a:rPr>
                        <m:t>𝛽</m:t>
                      </m:r>
                      <m:sSubSup>
                        <m:sSubSupPr>
                          <m:ctrlPr>
                            <a:rPr lang="es-MX" sz="1700" b="0" i="1" smtClean="0">
                              <a:solidFill>
                                <a:srgbClr val="182B47"/>
                              </a:solidFill>
                              <a:latin typeface="Cambria Math" panose="02040503050406030204" pitchFamily="18" charset="0"/>
                            </a:rPr>
                          </m:ctrlPr>
                        </m:sSubSup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up>
                          <m:r>
                            <a:rPr lang="es-MX" sz="1700" b="0" i="1" smtClean="0">
                              <a:solidFill>
                                <a:srgbClr val="182B47"/>
                              </a:solidFill>
                              <a:latin typeface="Cambria Math" panose="02040503050406030204" pitchFamily="18" charset="0"/>
                            </a:rPr>
                            <m:t>′</m:t>
                          </m:r>
                        </m:sup>
                      </m:sSubSup>
                      <m:r>
                        <a:rPr lang="es-MX" sz="1700" b="0" i="1" smtClean="0">
                          <a:solidFill>
                            <a:srgbClr val="182B47"/>
                          </a:solidFill>
                          <a:latin typeface="Cambria Math" panose="02040503050406030204" pitchFamily="18" charset="0"/>
                        </a:rPr>
                        <m:t>+</m:t>
                      </m:r>
                      <m:sSup>
                        <m:sSupPr>
                          <m:ctrlPr>
                            <a:rPr lang="es-MX" sz="1700" b="0" i="1" smtClean="0">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𝜆</m:t>
                              </m:r>
                              <m:r>
                                <a:rPr lang="es-MX" sz="1700" i="1">
                                  <a:solidFill>
                                    <a:srgbClr val="182B47"/>
                                  </a:solidFill>
                                  <a:latin typeface="Cambria Math" panose="02040503050406030204" pitchFamily="18" charset="0"/>
                                </a:rPr>
                                <m:t>𝐹</m:t>
                              </m:r>
                            </m:e>
                            <m:sub>
                              <m:r>
                                <a:rPr lang="es-MX" sz="1700" i="1">
                                  <a:solidFill>
                                    <a:srgbClr val="182B47"/>
                                  </a:solidFill>
                                  <a:latin typeface="Cambria Math" panose="02040503050406030204" pitchFamily="18" charset="0"/>
                                </a:rPr>
                                <m:t>𝑖𝑡</m:t>
                              </m:r>
                            </m:sub>
                          </m:sSub>
                        </m:e>
                        <m:sup>
                          <m:r>
                            <a:rPr lang="es-MX" sz="1700" b="0" i="1" smtClean="0">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p>
                        <m:sSupPr>
                          <m:ctrlPr>
                            <a:rPr lang="es-MX" sz="1700" i="1">
                              <a:solidFill>
                                <a:srgbClr val="182B47"/>
                              </a:solidFill>
                              <a:latin typeface="Cambria Math" panose="02040503050406030204" pitchFamily="18" charset="0"/>
                            </a:rPr>
                          </m:ctrlPr>
                        </m:sSupPr>
                        <m:e>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𝛾</m:t>
                              </m:r>
                              <m:r>
                                <a:rPr lang="es-MX" sz="1700" b="0" i="1" smtClean="0">
                                  <a:solidFill>
                                    <a:srgbClr val="182B47"/>
                                  </a:solidFill>
                                  <a:latin typeface="Cambria Math" panose="02040503050406030204" pitchFamily="18" charset="0"/>
                                </a:rPr>
                                <m:t>𝑃</m:t>
                              </m:r>
                            </m:e>
                            <m:sub>
                              <m:r>
                                <a:rPr lang="es-MX" sz="1700" i="1">
                                  <a:solidFill>
                                    <a:srgbClr val="182B47"/>
                                  </a:solidFill>
                                  <a:latin typeface="Cambria Math" panose="02040503050406030204" pitchFamily="18" charset="0"/>
                                </a:rPr>
                                <m:t>𝑖𝑡</m:t>
                              </m:r>
                            </m:sub>
                          </m:sSub>
                        </m:e>
                        <m:sup>
                          <m:r>
                            <a:rPr lang="es-MX" sz="1700" i="1">
                              <a:solidFill>
                                <a:srgbClr val="182B47"/>
                              </a:solidFill>
                              <a:latin typeface="Cambria Math" panose="02040503050406030204" pitchFamily="18" charset="0"/>
                            </a:rPr>
                            <m:t>′</m:t>
                          </m:r>
                        </m:sup>
                      </m:sSup>
                      <m:r>
                        <a:rPr lang="es-MX" sz="1700" b="0" i="1" smtClean="0">
                          <a:solidFill>
                            <a:srgbClr val="182B47"/>
                          </a:solidFill>
                          <a:latin typeface="Cambria Math" panose="02040503050406030204" pitchFamily="18" charset="0"/>
                        </a:rPr>
                        <m:t>+</m:t>
                      </m:r>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r>
                        <a:rPr lang="es-MX" sz="1700" b="0" i="1" smtClean="0">
                          <a:solidFill>
                            <a:srgbClr val="182B47"/>
                          </a:solidFill>
                          <a:latin typeface="Cambria Math" panose="02040503050406030204" pitchFamily="18" charset="0"/>
                        </a:rPr>
                        <m:t> </m:t>
                      </m:r>
                    </m:oMath>
                  </m:oMathPara>
                </a14:m>
                <a:endParaRPr lang="es-MX" sz="1700" dirty="0">
                  <a:solidFill>
                    <a:srgbClr val="182B47"/>
                  </a:solidFill>
                </a:endParaRPr>
              </a:p>
              <a:p>
                <a:pPr lvl="1" algn="l">
                  <a:buClr>
                    <a:srgbClr val="182B47"/>
                  </a:buClr>
                  <a:buSzPct val="100000"/>
                </a:pPr>
                <a:r>
                  <a:rPr lang="es-MX" sz="1700" dirty="0">
                    <a:solidFill>
                      <a:srgbClr val="182B47"/>
                    </a:solidFill>
                  </a:rPr>
                  <a:t>Dónde:</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𝐿𝑒𝑣𝑒𝑙</m:t>
                        </m:r>
                      </m:e>
                      <m:sub>
                        <m:r>
                          <a:rPr lang="es-MX" sz="1700" i="1">
                            <a:solidFill>
                              <a:srgbClr val="182B47"/>
                            </a:solidFill>
                            <a:latin typeface="Cambria Math" panose="02040503050406030204" pitchFamily="18" charset="0"/>
                          </a:rPr>
                          <m:t>𝑖𝑡</m:t>
                        </m:r>
                      </m:sub>
                    </m:sSub>
                  </m:oMath>
                </a14:m>
                <a:r>
                  <a:rPr lang="es-MX" sz="1700" dirty="0">
                    <a:solidFill>
                      <a:srgbClr val="182B47"/>
                    </a:solidFill>
                  </a:rPr>
                  <a:t>: denota el valor del Tipo de Cambio Efectivo Real en el país </a:t>
                </a:r>
                <a14:m>
                  <m:oMath xmlns:m="http://schemas.openxmlformats.org/officeDocument/2006/math">
                    <m:r>
                      <a:rPr lang="es-MX" sz="1700" b="0" i="1" smtClean="0">
                        <a:solidFill>
                          <a:srgbClr val="182B47"/>
                        </a:solidFill>
                        <a:latin typeface="Cambria Math" panose="02040503050406030204" pitchFamily="18" charset="0"/>
                      </a:rPr>
                      <m:t>𝑖</m:t>
                    </m:r>
                  </m:oMath>
                </a14:m>
                <a:r>
                  <a:rPr lang="es-MX" sz="1700" dirty="0">
                    <a:solidFill>
                      <a:srgbClr val="182B47"/>
                    </a:solidFill>
                  </a:rPr>
                  <a:t> en el año </a:t>
                </a:r>
                <a14:m>
                  <m:oMath xmlns:m="http://schemas.openxmlformats.org/officeDocument/2006/math">
                    <m:r>
                      <a:rPr lang="es-MX" sz="1700" b="0" i="1" smtClean="0">
                        <a:solidFill>
                          <a:srgbClr val="182B47"/>
                        </a:solidFill>
                        <a:latin typeface="Cambria Math" panose="02040503050406030204" pitchFamily="18" charset="0"/>
                      </a:rPr>
                      <m:t>𝑡</m:t>
                    </m:r>
                    <m:r>
                      <a:rPr lang="es-MX" sz="1700" b="0" i="1" smtClean="0">
                        <a:solidFill>
                          <a:srgbClr val="182B47"/>
                        </a:solidFill>
                        <a:latin typeface="Cambria Math" panose="02040503050406030204" pitchFamily="18" charset="0"/>
                      </a:rPr>
                      <m:t>.</m:t>
                    </m:r>
                  </m:oMath>
                </a14:m>
                <a:endParaRPr lang="es-MX" sz="1700" i="1" dirty="0">
                  <a:solidFill>
                    <a:srgbClr val="182B47"/>
                  </a:solidFill>
                </a:endParaRP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𝐶</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es una matriz de factores cíclicos y temporales.</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𝐹</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incluye fundamentos macroeconómicos de mediano plazo.</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𝑃</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variables de política.</a:t>
                </a:r>
              </a:p>
              <a:p>
                <a:pPr marL="742950" lvl="1" indent="-285750" algn="l">
                  <a:buClr>
                    <a:srgbClr val="182B47"/>
                  </a:buClr>
                  <a:buSzPct val="100000"/>
                  <a:buFont typeface="Arial" panose="020B0604020202020204" pitchFamily="34" charset="0"/>
                  <a:buChar char="•"/>
                </a:pPr>
                <a14:m>
                  <m:oMath xmlns:m="http://schemas.openxmlformats.org/officeDocument/2006/math">
                    <m:sSub>
                      <m:sSubPr>
                        <m:ctrlPr>
                          <a:rPr lang="es-MX" sz="1700" b="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𝑒</m:t>
                        </m:r>
                      </m:e>
                      <m:sub>
                        <m:r>
                          <a:rPr lang="es-MX" sz="1700" b="0" i="1" smtClean="0">
                            <a:solidFill>
                              <a:srgbClr val="182B47"/>
                            </a:solidFill>
                            <a:latin typeface="Cambria Math" panose="02040503050406030204" pitchFamily="18" charset="0"/>
                          </a:rPr>
                          <m:t>𝑖𝑡</m:t>
                        </m:r>
                      </m:sub>
                    </m:sSub>
                  </m:oMath>
                </a14:m>
                <a:r>
                  <a:rPr lang="es-MX" sz="1700" dirty="0">
                    <a:solidFill>
                      <a:srgbClr val="182B47"/>
                    </a:solidFill>
                    <a:latin typeface="Calibri" panose="020F0502020204030204" pitchFamily="34" charset="0"/>
                    <a:cs typeface="Calibri" panose="020F0502020204030204" pitchFamily="34" charset="0"/>
                  </a:rPr>
                  <a:t>: residuo de regresión de media cero.</a:t>
                </a:r>
              </a:p>
              <a:p>
                <a:pPr marL="742950" lvl="1" indent="-285750" algn="l">
                  <a:buClr>
                    <a:srgbClr val="182B47"/>
                  </a:buClr>
                  <a:buSzPct val="100000"/>
                  <a:buFont typeface="Arial" panose="020B0604020202020204" pitchFamily="34" charset="0"/>
                  <a:buChar cha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endParaRPr lang="es-MX" sz="1750" dirty="0">
                  <a:solidFill>
                    <a:srgbClr val="182B47"/>
                  </a:solidFill>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71629" y="835582"/>
                <a:ext cx="10972800" cy="4958397"/>
              </a:xfrm>
              <a:prstGeom prst="rect">
                <a:avLst/>
              </a:prstGeom>
              <a:blipFill>
                <a:blip r:embed="rId2"/>
                <a:stretch>
                  <a:fillRect l="-444" t="-615"/>
                </a:stretch>
              </a:blipFill>
            </p:spPr>
            <p:txBody>
              <a:bodyPr/>
              <a:lstStyle/>
              <a:p>
                <a:r>
                  <a:rPr lang="es-MX">
                    <a:noFill/>
                  </a:rPr>
                  <a:t> </a:t>
                </a:r>
              </a:p>
            </p:txBody>
          </p:sp>
        </mc:Fallback>
      </mc:AlternateContent>
    </p:spTree>
    <p:extLst>
      <p:ext uri="{BB962C8B-B14F-4D97-AF65-F5344CB8AC3E}">
        <p14:creationId xmlns:p14="http://schemas.microsoft.com/office/powerpoint/2010/main" val="130115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127911"/>
                <a:ext cx="10972800" cy="4230211"/>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182B47"/>
                  </a:buClr>
                  <a:buSzPct val="100000"/>
                  <a:buFont typeface="Wingdings" panose="05000000000000000000" pitchFamily="2" charset="2"/>
                  <a:buChar char="§"/>
                </a:pPr>
                <a:r>
                  <a:rPr lang="es-MX" sz="1900" b="1" dirty="0">
                    <a:solidFill>
                      <a:srgbClr val="182B47"/>
                    </a:solidFill>
                  </a:rPr>
                  <a:t>Semielasticidades de la relación CA/PIB con respecto a REER</a:t>
                </a:r>
              </a:p>
              <a:p>
                <a:pPr algn="l">
                  <a:buClr>
                    <a:srgbClr val="182B47"/>
                  </a:buClr>
                  <a:buSzPct val="100000"/>
                </a:pPr>
                <a:endParaRPr lang="es-MX" sz="1900" b="1" dirty="0">
                  <a:solidFill>
                    <a:srgbClr val="182B47"/>
                  </a:solidFill>
                </a:endParaRPr>
              </a:p>
              <a:p>
                <a:pPr lvl="1" algn="l">
                  <a:buClr>
                    <a:srgbClr val="182B47"/>
                  </a:buClr>
                  <a:buSzPct val="100000"/>
                </a:pPr>
                <a14:m>
                  <m:oMathPara xmlns:m="http://schemas.openxmlformats.org/officeDocument/2006/math">
                    <m:oMathParaPr>
                      <m:jc m:val="centerGroup"/>
                    </m:oMathParaPr>
                    <m:oMath xmlns:m="http://schemas.openxmlformats.org/officeDocument/2006/math">
                      <m:f>
                        <m:fPr>
                          <m:ctrlPr>
                            <a:rPr lang="es-MX" sz="1700" i="1" dirty="0" smtClean="0">
                              <a:solidFill>
                                <a:srgbClr val="182B47"/>
                              </a:solidFill>
                              <a:latin typeface="Cambria Math" panose="02040503050406030204" pitchFamily="18" charset="0"/>
                            </a:rPr>
                          </m:ctrlPr>
                        </m:fPr>
                        <m:num>
                          <m:r>
                            <m:rPr>
                              <m:sty m:val="p"/>
                            </m:rPr>
                            <a:rPr lang="es-MX" sz="1700" dirty="0">
                              <a:solidFill>
                                <a:srgbClr val="182B47"/>
                              </a:solidFill>
                              <a:latin typeface="Cambria Math" panose="02040503050406030204" pitchFamily="18" charset="0"/>
                            </a:rPr>
                            <m:t>Δ</m:t>
                          </m:r>
                          <m:r>
                            <a:rPr lang="es-MX" sz="1700" b="0" i="0" dirty="0" smtClean="0">
                              <a:solidFill>
                                <a:srgbClr val="182B47"/>
                              </a:solidFill>
                              <a:latin typeface="Cambria Math" panose="02040503050406030204" pitchFamily="18" charset="0"/>
                            </a:rPr>
                            <m:t> </m:t>
                          </m:r>
                          <m:d>
                            <m:dPr>
                              <m:ctrlPr>
                                <a:rPr lang="es-MX" sz="1700" i="1" dirty="0">
                                  <a:solidFill>
                                    <a:srgbClr val="182B47"/>
                                  </a:solidFill>
                                  <a:latin typeface="Cambria Math" panose="02040503050406030204" pitchFamily="18" charset="0"/>
                                </a:rPr>
                              </m:ctrlPr>
                            </m:dPr>
                            <m:e>
                              <m:r>
                                <a:rPr lang="es-MX" sz="1700" i="1" dirty="0">
                                  <a:solidFill>
                                    <a:srgbClr val="182B47"/>
                                  </a:solidFill>
                                  <a:latin typeface="Cambria Math" panose="02040503050406030204" pitchFamily="18" charset="0"/>
                                </a:rPr>
                                <m:t>𝐶𝐴</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𝐺𝐷𝑃</m:t>
                              </m:r>
                            </m:e>
                          </m:d>
                        </m:num>
                        <m:den>
                          <m:r>
                            <m:rPr>
                              <m:sty m:val="p"/>
                            </m:rPr>
                            <a:rPr lang="es-MX" sz="1700" i="0" dirty="0">
                              <a:solidFill>
                                <a:srgbClr val="182B47"/>
                              </a:solidFill>
                              <a:latin typeface="Cambria Math" panose="02040503050406030204" pitchFamily="18" charset="0"/>
                            </a:rPr>
                            <m:t>Δ</m:t>
                          </m:r>
                          <m:r>
                            <a:rPr lang="es-MX" sz="1700" b="0" i="0" dirty="0" smtClean="0">
                              <a:solidFill>
                                <a:srgbClr val="182B47"/>
                              </a:solidFill>
                              <a:latin typeface="Cambria Math" panose="02040503050406030204" pitchFamily="18" charset="0"/>
                            </a:rPr>
                            <m:t> </m:t>
                          </m:r>
                          <m:r>
                            <a:rPr lang="es-MX" sz="1700" i="1" dirty="0">
                              <a:solidFill>
                                <a:srgbClr val="182B47"/>
                              </a:solidFill>
                              <a:latin typeface="Cambria Math" panose="02040503050406030204" pitchFamily="18" charset="0"/>
                            </a:rPr>
                            <m:t>𝑅</m:t>
                          </m:r>
                          <m:r>
                            <a:rPr lang="es-MX" sz="1700" b="0" i="1" dirty="0" smtClean="0">
                              <a:solidFill>
                                <a:srgbClr val="182B47"/>
                              </a:solidFill>
                              <a:latin typeface="Cambria Math" panose="02040503050406030204" pitchFamily="18" charset="0"/>
                            </a:rPr>
                            <m:t>𝐸𝐸𝑅</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𝑅𝐸𝐸𝑅</m:t>
                          </m:r>
                        </m:den>
                      </m:f>
                      <m:r>
                        <a:rPr lang="es-MX" sz="1700" i="0" dirty="0">
                          <a:solidFill>
                            <a:srgbClr val="182B47"/>
                          </a:solidFill>
                          <a:latin typeface="Cambria Math" panose="02040503050406030204" pitchFamily="18" charset="0"/>
                        </a:rPr>
                        <m:t>=</m:t>
                      </m:r>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i="1" dirty="0">
                              <a:solidFill>
                                <a:srgbClr val="182B47"/>
                              </a:solidFill>
                              <a:latin typeface="Cambria Math" panose="02040503050406030204" pitchFamily="18" charset="0"/>
                            </a:rPr>
                            <m:t>𝐶</m:t>
                          </m:r>
                          <m:r>
                            <a:rPr lang="es-MX" sz="1700" b="0" i="1" dirty="0" smtClean="0">
                              <a:solidFill>
                                <a:srgbClr val="182B47"/>
                              </a:solidFill>
                              <a:latin typeface="Cambria Math" panose="02040503050406030204" pitchFamily="18" charset="0"/>
                            </a:rPr>
                            <m:t>𝐴</m:t>
                          </m:r>
                        </m:sup>
                      </m:sSup>
                      <m:r>
                        <a:rPr lang="es-MX" sz="1700" i="0" dirty="0">
                          <a:solidFill>
                            <a:srgbClr val="182B47"/>
                          </a:solidFill>
                          <a:latin typeface="Cambria Math" panose="02040503050406030204" pitchFamily="18" charset="0"/>
                        </a:rPr>
                        <m:t>≈</m:t>
                      </m:r>
                      <m:sSup>
                        <m:sSupPr>
                          <m:ctrlPr>
                            <a:rPr lang="es-MX" sz="1700" i="1" dirty="0">
                              <a:solidFill>
                                <a:srgbClr val="182B47"/>
                              </a:solidFill>
                              <a:latin typeface="Cambria Math" panose="02040503050406030204" pitchFamily="18" charset="0"/>
                            </a:rPr>
                          </m:ctrlPr>
                        </m:sSupPr>
                        <m:e>
                          <m:r>
                            <a:rPr lang="es-MX" sz="1700" b="0" i="1" dirty="0" smtClean="0">
                              <a:solidFill>
                                <a:srgbClr val="182B47"/>
                              </a:solidFill>
                              <a:latin typeface="Cambria Math" panose="02040503050406030204" pitchFamily="18" charset="0"/>
                            </a:rPr>
                            <m:t>          </m:t>
                          </m:r>
                          <m:r>
                            <a:rPr lang="es-MX" sz="1700" i="1" dirty="0">
                              <a:solidFill>
                                <a:srgbClr val="182B47"/>
                              </a:solidFill>
                              <a:latin typeface="Cambria Math" panose="02040503050406030204" pitchFamily="18" charset="0"/>
                            </a:rPr>
                            <m:t>𝜂</m:t>
                          </m:r>
                        </m:e>
                        <m:sup>
                          <m:r>
                            <a:rPr lang="es-MX" sz="1700" i="1" dirty="0">
                              <a:solidFill>
                                <a:srgbClr val="182B47"/>
                              </a:solidFill>
                              <a:latin typeface="Cambria Math" panose="02040503050406030204" pitchFamily="18" charset="0"/>
                            </a:rPr>
                            <m:t>𝑇</m:t>
                          </m:r>
                          <m:r>
                            <a:rPr lang="es-MX" sz="1700" b="0" i="1" dirty="0" smtClean="0">
                              <a:solidFill>
                                <a:srgbClr val="182B47"/>
                              </a:solidFill>
                              <a:latin typeface="Cambria Math" panose="02040503050406030204" pitchFamily="18" charset="0"/>
                            </a:rPr>
                            <m:t>𝐵</m:t>
                          </m:r>
                        </m:sup>
                      </m:sSup>
                      <m:r>
                        <a:rPr lang="es-MX" sz="1700" b="0" i="0" dirty="0" smtClean="0">
                          <a:solidFill>
                            <a:srgbClr val="182B47"/>
                          </a:solidFill>
                          <a:latin typeface="Cambria Math" panose="02040503050406030204" pitchFamily="18" charset="0"/>
                        </a:rPr>
                        <m:t>            </m:t>
                      </m:r>
                      <m:r>
                        <a:rPr lang="es-MX" sz="1700" i="0" dirty="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               </m:t>
                      </m:r>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m:rPr>
                              <m:sty m:val="p"/>
                            </m:rPr>
                            <a:rPr lang="es-MX" sz="1700" b="0" i="0" dirty="0" smtClean="0">
                              <a:solidFill>
                                <a:srgbClr val="182B47"/>
                              </a:solidFill>
                              <a:latin typeface="Cambria Math" panose="02040503050406030204" pitchFamily="18" charset="0"/>
                            </a:rPr>
                            <m:t>IB</m:t>
                          </m:r>
                        </m:sup>
                      </m:sSup>
                    </m:oMath>
                  </m:oMathPara>
                </a14:m>
                <a:endParaRPr lang="es-MX" sz="1700" dirty="0">
                  <a:solidFill>
                    <a:srgbClr val="182B47"/>
                  </a:solidFill>
                </a:endParaRPr>
              </a:p>
              <a:p>
                <a:pPr algn="just">
                  <a:spcAft>
                    <a:spcPts val="600"/>
                  </a:spcAft>
                  <a:buClr>
                    <a:srgbClr val="182B47"/>
                  </a:buClr>
                </a:pPr>
                <a:r>
                  <a:rPr lang="es-MX" sz="1700" dirty="0">
                    <a:solidFill>
                      <a:srgbClr val="182B47"/>
                    </a:solidFill>
                  </a:rPr>
                  <a:t>Donde: </a:t>
                </a:r>
              </a:p>
              <a:p>
                <a:pPr algn="just">
                  <a:buClr>
                    <a:srgbClr val="182B47"/>
                  </a:buClr>
                </a:pPr>
                <a14:m>
                  <m:oMath xmlns:m="http://schemas.openxmlformats.org/officeDocument/2006/math">
                    <m:sSup>
                      <m:sSupPr>
                        <m:ctrlPr>
                          <a:rPr lang="es-MX" sz="1700" i="1" dirty="0" smtClean="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𝑇𝐵</m:t>
                        </m:r>
                      </m:sup>
                    </m:sSup>
                    <m:r>
                      <a:rPr lang="es-MX" sz="1700" b="0" i="1" dirty="0" smtClean="0">
                        <a:solidFill>
                          <a:srgbClr val="182B47"/>
                        </a:solidFill>
                        <a:latin typeface="Cambria Math" panose="02040503050406030204" pitchFamily="18" charset="0"/>
                      </a:rPr>
                      <m:t>= </m:t>
                    </m:r>
                    <m:f>
                      <m:fPr>
                        <m:ctrlPr>
                          <a:rPr lang="es-MX" sz="1700" i="1" dirty="0" smtClean="0">
                            <a:solidFill>
                              <a:srgbClr val="182B47"/>
                            </a:solidFill>
                            <a:latin typeface="Cambria Math" panose="02040503050406030204" pitchFamily="18" charset="0"/>
                          </a:rPr>
                        </m:ctrlPr>
                      </m:fPr>
                      <m:num>
                        <m:r>
                          <m:rPr>
                            <m:sty m:val="p"/>
                          </m:rPr>
                          <a:rPr lang="es-MX" sz="1700" dirty="0" smtClean="0">
                            <a:solidFill>
                              <a:srgbClr val="182B47"/>
                            </a:solidFill>
                            <a:latin typeface="Cambria Math" panose="02040503050406030204" pitchFamily="18" charset="0"/>
                          </a:rPr>
                          <m:t>Δ</m:t>
                        </m:r>
                        <m:d>
                          <m:dPr>
                            <m:ctrlPr>
                              <a:rPr lang="es-MX" sz="1700" i="1" dirty="0" smtClean="0">
                                <a:solidFill>
                                  <a:srgbClr val="182B47"/>
                                </a:solidFill>
                                <a:latin typeface="Cambria Math" panose="02040503050406030204" pitchFamily="18" charset="0"/>
                              </a:rPr>
                            </m:ctrlPr>
                          </m:dPr>
                          <m:e>
                            <m:r>
                              <a:rPr lang="es-MX" sz="1700" i="1" dirty="0" smtClean="0">
                                <a:solidFill>
                                  <a:srgbClr val="182B47"/>
                                </a:solidFill>
                                <a:latin typeface="Cambria Math" panose="02040503050406030204" pitchFamily="18" charset="0"/>
                              </a:rPr>
                              <m:t>𝑇</m:t>
                            </m:r>
                            <m:r>
                              <a:rPr lang="es-MX" sz="1700" b="0" i="1" dirty="0" smtClean="0">
                                <a:solidFill>
                                  <a:srgbClr val="182B47"/>
                                </a:solidFill>
                                <a:latin typeface="Cambria Math" panose="02040503050406030204" pitchFamily="18" charset="0"/>
                              </a:rPr>
                              <m:t>𝐵</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𝐺𝐷𝑃</m:t>
                            </m:r>
                          </m:e>
                        </m:d>
                      </m:num>
                      <m:den>
                        <m:r>
                          <m:rPr>
                            <m:sty m:val="p"/>
                          </m:rPr>
                          <a:rPr lang="es-MX" sz="1700" i="0" dirty="0" smtClean="0">
                            <a:solidFill>
                              <a:srgbClr val="182B47"/>
                            </a:solidFill>
                            <a:latin typeface="Cambria Math" panose="02040503050406030204" pitchFamily="18" charset="0"/>
                          </a:rPr>
                          <m:t>Δ</m:t>
                        </m:r>
                        <m:r>
                          <a:rPr lang="es-MX" sz="1700" b="0" i="1" dirty="0" smtClean="0">
                            <a:solidFill>
                              <a:srgbClr val="182B47"/>
                            </a:solidFill>
                            <a:latin typeface="Cambria Math" panose="02040503050406030204" pitchFamily="18" charset="0"/>
                          </a:rPr>
                          <m:t> </m:t>
                        </m:r>
                        <m:r>
                          <a:rPr lang="es-MX" sz="1700" i="1" dirty="0" smtClean="0">
                            <a:solidFill>
                              <a:srgbClr val="182B47"/>
                            </a:solidFill>
                            <a:latin typeface="Cambria Math" panose="02040503050406030204" pitchFamily="18" charset="0"/>
                          </a:rPr>
                          <m:t>𝑅</m:t>
                        </m:r>
                        <m:r>
                          <a:rPr lang="es-MX" sz="1700" b="0" i="1" dirty="0" smtClean="0">
                            <a:solidFill>
                              <a:srgbClr val="182B47"/>
                            </a:solidFill>
                            <a:latin typeface="Cambria Math" panose="02040503050406030204" pitchFamily="18" charset="0"/>
                          </a:rPr>
                          <m:t>𝐸𝐸𝑅</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𝑅𝐸𝐸𝑅</m:t>
                        </m:r>
                      </m:den>
                    </m:f>
                  </m:oMath>
                </a14:m>
                <a:r>
                  <a:rPr lang="es-MX" sz="1700" dirty="0">
                    <a:solidFill>
                      <a:srgbClr val="182B47"/>
                    </a:solidFill>
                  </a:rPr>
                  <a:t> es la semielasticidad de la relación entre balanza comercial/PIB y;</a:t>
                </a:r>
              </a:p>
              <a:p>
                <a:pPr algn="just">
                  <a:buClr>
                    <a:srgbClr val="182B47"/>
                  </a:buClr>
                </a:pP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𝐼𝐵</m:t>
                        </m:r>
                      </m:sup>
                    </m:sSup>
                    <m:r>
                      <a:rPr lang="es-MX" sz="1700" i="1" dirty="0">
                        <a:solidFill>
                          <a:srgbClr val="182B47"/>
                        </a:solidFill>
                        <a:latin typeface="Cambria Math" panose="02040503050406030204" pitchFamily="18" charset="0"/>
                      </a:rPr>
                      <m:t>= </m:t>
                    </m:r>
                    <m:f>
                      <m:fPr>
                        <m:ctrlPr>
                          <a:rPr lang="es-MX" sz="1700" i="1" dirty="0">
                            <a:solidFill>
                              <a:srgbClr val="182B47"/>
                            </a:solidFill>
                            <a:latin typeface="Cambria Math" panose="02040503050406030204" pitchFamily="18" charset="0"/>
                          </a:rPr>
                        </m:ctrlPr>
                      </m:fPr>
                      <m:num>
                        <m:r>
                          <m:rPr>
                            <m:sty m:val="p"/>
                          </m:rPr>
                          <a:rPr lang="es-MX" sz="1700" dirty="0">
                            <a:solidFill>
                              <a:srgbClr val="182B47"/>
                            </a:solidFill>
                            <a:latin typeface="Cambria Math" panose="02040503050406030204" pitchFamily="18" charset="0"/>
                          </a:rPr>
                          <m:t>Δ</m:t>
                        </m:r>
                        <m:d>
                          <m:dPr>
                            <m:ctrlPr>
                              <a:rPr lang="es-MX" sz="1700" i="1" dirty="0">
                                <a:solidFill>
                                  <a:srgbClr val="182B47"/>
                                </a:solidFill>
                                <a:latin typeface="Cambria Math" panose="02040503050406030204" pitchFamily="18" charset="0"/>
                              </a:rPr>
                            </m:ctrlPr>
                          </m:dPr>
                          <m:e>
                            <m:r>
                              <a:rPr lang="es-MX" sz="1700" b="0" i="1" dirty="0" smtClean="0">
                                <a:solidFill>
                                  <a:srgbClr val="182B47"/>
                                </a:solidFill>
                                <a:latin typeface="Cambria Math" panose="02040503050406030204" pitchFamily="18" charset="0"/>
                              </a:rPr>
                              <m:t>𝐼𝐵</m:t>
                            </m:r>
                            <m:r>
                              <a:rPr lang="es-MX" sz="1700" i="1"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𝐺𝐷𝑃</m:t>
                            </m:r>
                          </m:e>
                        </m:d>
                      </m:num>
                      <m:den>
                        <m:r>
                          <m:rPr>
                            <m:sty m:val="p"/>
                          </m:rPr>
                          <a:rPr lang="es-MX" sz="1700" dirty="0">
                            <a:solidFill>
                              <a:srgbClr val="182B47"/>
                            </a:solidFill>
                            <a:latin typeface="Cambria Math" panose="02040503050406030204" pitchFamily="18" charset="0"/>
                          </a:rPr>
                          <m:t>Δ</m:t>
                        </m:r>
                        <m:r>
                          <a:rPr lang="es-MX" sz="1700" i="1" dirty="0">
                            <a:solidFill>
                              <a:srgbClr val="182B47"/>
                            </a:solidFill>
                            <a:latin typeface="Cambria Math" panose="02040503050406030204" pitchFamily="18" charset="0"/>
                          </a:rPr>
                          <m:t> </m:t>
                        </m:r>
                        <m:r>
                          <a:rPr lang="es-MX" sz="1700" i="1" dirty="0">
                            <a:solidFill>
                              <a:srgbClr val="182B47"/>
                            </a:solidFill>
                            <a:latin typeface="Cambria Math" panose="02040503050406030204" pitchFamily="18" charset="0"/>
                          </a:rPr>
                          <m:t>𝑅𝐸𝐸𝑅</m:t>
                        </m:r>
                        <m:r>
                          <a:rPr lang="es-MX" sz="1700" i="1" dirty="0">
                            <a:solidFill>
                              <a:srgbClr val="182B47"/>
                            </a:solidFill>
                            <a:latin typeface="Cambria Math" panose="02040503050406030204" pitchFamily="18" charset="0"/>
                          </a:rPr>
                          <m:t>/</m:t>
                        </m:r>
                        <m:r>
                          <a:rPr lang="es-MX" sz="1700" i="1" dirty="0">
                            <a:solidFill>
                              <a:srgbClr val="182B47"/>
                            </a:solidFill>
                            <a:latin typeface="Cambria Math" panose="02040503050406030204" pitchFamily="18" charset="0"/>
                          </a:rPr>
                          <m:t>𝑅𝐸𝐸𝑅</m:t>
                        </m:r>
                      </m:den>
                    </m:f>
                  </m:oMath>
                </a14:m>
                <a:r>
                  <a:rPr lang="es-MX" sz="1700" dirty="0">
                    <a:solidFill>
                      <a:srgbClr val="182B47"/>
                    </a:solidFill>
                  </a:rPr>
                  <a:t> la semielasticidad de la relación entre balanza de ingresos/PIB.</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09600" y="1127911"/>
                <a:ext cx="10972800" cy="4230211"/>
              </a:xfrm>
              <a:prstGeom prst="rect">
                <a:avLst/>
              </a:prstGeom>
              <a:blipFill>
                <a:blip r:embed="rId2"/>
                <a:stretch>
                  <a:fillRect l="-389" t="-720"/>
                </a:stretch>
              </a:blipFill>
            </p:spPr>
            <p:txBody>
              <a:bodyPr/>
              <a:lstStyle/>
              <a:p>
                <a:r>
                  <a:rPr lang="es-MX">
                    <a:noFill/>
                  </a:rPr>
                  <a:t> </a:t>
                </a:r>
              </a:p>
            </p:txBody>
          </p:sp>
        </mc:Fallback>
      </mc:AlternateContent>
      <p:sp>
        <p:nvSpPr>
          <p:cNvPr id="2" name="Cerrar llave 1">
            <a:extLst>
              <a:ext uri="{FF2B5EF4-FFF2-40B4-BE49-F238E27FC236}">
                <a16:creationId xmlns:a16="http://schemas.microsoft.com/office/drawing/2014/main" id="{8C6B0061-05C1-4BAF-8A28-4FFC36F8E8FA}"/>
              </a:ext>
            </a:extLst>
          </p:cNvPr>
          <p:cNvSpPr/>
          <p:nvPr/>
        </p:nvSpPr>
        <p:spPr>
          <a:xfrm rot="16200000">
            <a:off x="6238049" y="1539659"/>
            <a:ext cx="144016"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8" name="Cerrar llave 7">
            <a:extLst>
              <a:ext uri="{FF2B5EF4-FFF2-40B4-BE49-F238E27FC236}">
                <a16:creationId xmlns:a16="http://schemas.microsoft.com/office/drawing/2014/main" id="{9EA44FC9-D548-40D1-B294-3ECE86294B84}"/>
              </a:ext>
            </a:extLst>
          </p:cNvPr>
          <p:cNvSpPr/>
          <p:nvPr/>
        </p:nvSpPr>
        <p:spPr>
          <a:xfrm rot="16200000">
            <a:off x="8004212" y="1553028"/>
            <a:ext cx="144016"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10" name="CuadroTexto 9">
            <a:extLst>
              <a:ext uri="{FF2B5EF4-FFF2-40B4-BE49-F238E27FC236}">
                <a16:creationId xmlns:a16="http://schemas.microsoft.com/office/drawing/2014/main" id="{F26B9D6B-02C7-41D1-8958-B51674CD3EBF}"/>
              </a:ext>
            </a:extLst>
          </p:cNvPr>
          <p:cNvSpPr txBox="1"/>
          <p:nvPr/>
        </p:nvSpPr>
        <p:spPr>
          <a:xfrm>
            <a:off x="5488861" y="1499878"/>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Comercio de bienes y servicios</a:t>
            </a:r>
          </a:p>
        </p:txBody>
      </p:sp>
      <p:sp>
        <p:nvSpPr>
          <p:cNvPr id="11" name="CuadroTexto 10">
            <a:extLst>
              <a:ext uri="{FF2B5EF4-FFF2-40B4-BE49-F238E27FC236}">
                <a16:creationId xmlns:a16="http://schemas.microsoft.com/office/drawing/2014/main" id="{5A2B9AC5-348F-412B-8ACC-1216E64C9E01}"/>
              </a:ext>
            </a:extLst>
          </p:cNvPr>
          <p:cNvSpPr txBox="1"/>
          <p:nvPr/>
        </p:nvSpPr>
        <p:spPr>
          <a:xfrm>
            <a:off x="7255024" y="1520229"/>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Cuenta de ingresos</a:t>
            </a:r>
          </a:p>
        </p:txBody>
      </p:sp>
      <p:sp>
        <p:nvSpPr>
          <p:cNvPr id="12" name="CuadroTexto 11">
            <a:extLst>
              <a:ext uri="{FF2B5EF4-FFF2-40B4-BE49-F238E27FC236}">
                <a16:creationId xmlns:a16="http://schemas.microsoft.com/office/drawing/2014/main" id="{42EDBF61-7210-41D6-B0BB-A57FCBD2BA6D}"/>
              </a:ext>
            </a:extLst>
          </p:cNvPr>
          <p:cNvSpPr txBox="1"/>
          <p:nvPr/>
        </p:nvSpPr>
        <p:spPr>
          <a:xfrm>
            <a:off x="569813" y="699541"/>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Elasticidades Cuenta Corriente-Tipo de Cambio Efectivo Real estimadas (CA-REER)</a:t>
            </a:r>
            <a:endParaRPr lang="es-MX" sz="2000" dirty="0">
              <a:solidFill>
                <a:srgbClr val="182B47"/>
              </a:solidFill>
            </a:endParaRPr>
          </a:p>
        </p:txBody>
      </p:sp>
    </p:spTree>
    <p:extLst>
      <p:ext uri="{BB962C8B-B14F-4D97-AF65-F5344CB8AC3E}">
        <p14:creationId xmlns:p14="http://schemas.microsoft.com/office/powerpoint/2010/main" val="4221251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d="http://www.w3.org/2001/XMLSchema" xmlns:xsi="http://www.w3.org/2001/XMLSchema-instance" xmlns="http://www.boldonjames.com/2008/01/sie/internal/label" sislVersion="0" policy="2c673f97-f704-441a-a1be-26277c273d44" origin="userSelected"/>
</file>

<file path=customXml/itemProps1.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3.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54178</TotalTime>
  <Words>3790</Words>
  <Application>Microsoft Office PowerPoint</Application>
  <PresentationFormat>Panorámica</PresentationFormat>
  <Paragraphs>303</Paragraphs>
  <Slides>18</Slides>
  <Notes>0</Notes>
  <HiddenSlides>0</HiddenSlides>
  <MMClips>0</MMClips>
  <ScaleCrop>false</ScaleCrop>
  <HeadingPairs>
    <vt:vector size="6" baseType="variant">
      <vt:variant>
        <vt:lpstr>Fuentes usadas</vt:lpstr>
      </vt:variant>
      <vt:variant>
        <vt:i4>5</vt:i4>
      </vt:variant>
      <vt:variant>
        <vt:lpstr>Tema</vt:lpstr>
      </vt:variant>
      <vt:variant>
        <vt:i4>19</vt:i4>
      </vt:variant>
      <vt:variant>
        <vt:lpstr>Títulos de diapositiva</vt:lpstr>
      </vt:variant>
      <vt:variant>
        <vt:i4>18</vt:i4>
      </vt:variant>
    </vt:vector>
  </HeadingPairs>
  <TitlesOfParts>
    <vt:vector size="42" baseType="lpstr">
      <vt:lpstr>Arial</vt:lpstr>
      <vt:lpstr>Calibri</vt:lpstr>
      <vt:lpstr>Cambria Math</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Madrigal Cisneros Daniela</cp:lastModifiedBy>
  <cp:revision>5273</cp:revision>
  <dcterms:created xsi:type="dcterms:W3CDTF">2021-10-19T21:25:40Z</dcterms:created>
  <dcterms:modified xsi:type="dcterms:W3CDTF">2024-09-24T21:02:39Z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